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media/image10.svg" ContentType="image/svg+xml"/>
  <Override PartName="/ppt/media/image11.svg" ContentType="image/svg+xml"/>
  <Override PartName="/ppt/media/image12.svg" ContentType="image/svg+xml"/>
  <Override PartName="/ppt/media/image13.svg" ContentType="image/svg+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5143500" cy="9144000"/>
  <p:embeddedFontLst>
    <p:embeddedFont>
      <p:font typeface="Epilogue" pitchFamily="2" charset="77"/>
      <p:regular r:id="rId17"/>
    </p:embeddedFont>
    <p:embeddedFont>
      <p:font typeface="Fraunces Medium" pitchFamily="2" charset="77"/>
      <p:regular r:id="rId1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66" d="100"/>
          <a:sy n="166" d="100"/>
        </p:scale>
        <p:origin x="62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font" Target="fonts/font1.fntdata"/><Relationship Id="rId18" Type="http://schemas.openxmlformats.org/officeDocument/2006/relationships/font" Target="fonts/font2.fntdata"/><Relationship Id="rId19" Type="http://schemas.openxmlformats.org/officeDocument/2006/relationships/presProps" Target="presProps.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6612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Good morning. My name is Evan Spanner and this is my WR 440 capstone project on modernizing water resource management through forecast-informed reservoir operations at Lake Oroville, California.</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Extending the comparison across the full 56-year record captures what individual events cannot. The 1970 WCM produced six days where releases reached or exceeded 150,000 CFS, clustered within the 1986, 1997, and 2017 floods. The FIRO alternative reduced that to one day. The WCM produced seven water years with annual peaks at or above 100,000 CFS. FIRO reduced that to three, and held each of those residual peaks at the release cap rather than above it. Release variability during the December through March flood season decreased 26.3 percent under FIRO, with the standard deviation of daily releases dropping from 11,482 CFS to 8,463 CFS.</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figure compares release patterns under the two rule sets. The WCM inflow-keyed schedule produces step changes at the 15,000, 30,000, and 60,000 CFS thresholds of the 1970 release table. Those step changes propagate to the downstream gauge as discrete pulses. The FIRO forecast-based operation produces a smoother release progression. More stable winter releases carry direct benefits for downstream users. Agricultural water users depend on predictable supply for irrigation scheduling, and managed aquifer recharge programs perform best under sustained moderate flows rather than sharp pulses.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figure compares pool elevation trajectories through water year 2017 under both rule sets. The WCM holds a constant target of 848.5 feet through the winter flood season regardless of forecast conditions. The FIRO rule targets 835.0 feet under a 1-in-100-year forecast, creating additional flood space when needed. Peak reservoir elevation under FIRO reached 900.4 feet in each of the three case-study events, roughly one foot below the 901-foot emergency spillway crest. The corresponding WCM peak elevations of 861.4 feet in 1986, 892.5 feet in 1997, and 882.4 feet in 2017 left more structural freeboard but produced the higher peak releases documented in the case studies.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Four findings summarize the results. First, FIRO consistently reduces peak outflows across all simulated events and the full period of record. Second, pre-event drawdown is the primary mechanism. Creating flood storage space before the storm arrives is the key operational advantage. Third, downstream communities experience releases held within channel capacity during every case-study event, and a more stable winter flow regime supports agriculture and groundwater recharge. The FVA documents 175,000 acre-feet of additional water supply storage at Oroville under operational FIRO. Fourth, benefits scale with forecast skill and event magnitude, meaning improvements in forecasting translate directly to better flood outcomes.</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This analysis uses Oroville's at-site rules only. The full coordinated Yuba-Feather system operations would likely show larger benefits. The simulation uses a simplified mass-balance approach with perfect foresight rather than real ensemble forecasts. These simplifications set an upper bound on peak reduction. Operational FIRO would use the ID4A ensemble rule set, and the FVA reports comparable performance under realistic forecast error. The elimination of nearly all days above 150,000 CFS is the finding most resistant to forecast uncertainty because it follows from capping releases at forecast-determined thresholds rather than from predicting any specific inflow volume. Oroville's Water Control Manual update, formally initiated by USACE in 2024, is the mechanism that will translate these findings into practice. The same process applies to the roughly 750 USACE-operated dams nationwide running under similarly outdated frameworks. The concrete and steel of the dams do not need to change. The rules that govern how we run them do, and the tools to write better rules already exist.</a:t>
            </a:r>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Water infrastructure across the United States operates on static rules written decades ago. Oroville Dam, the tallest in the country, still runs under its 1970 Water Control Manual. The hydrology has changed, the forecast science has advanced by decades, and the operating rules have not kept pace. Atmospheric rivers cause over 90 percent of flood damages in the western United States, and their intensity is projected to increase under climate change. The tools to manage these events more effectively already exist. The gap is between available science and operational practice.</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research question driving this project is: what does effective water resource management look like in an era of increasing climate variability, and how can reservoir operating rules better serve that goal? The four objectives break that question into measurable pieces. First, analyze how the reservoir has actually operated under the existing rules. Second, identify storage and discharge levels that balance flood control, water supply, and aquifer recharge under variable climate conditions. Third, compare downstream discharge before and after FIRO implementation. Fourth, assess how forecast-informed operations would affect downstream users, including flood risk, water availability, and the consistency of regulated releases.</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Feather River watershed is in the northern Sierra Nevada of California, approximately 75 miles north of Sacramento. The Feather River is the largest tributary of the Sacramento River and a primary conveyance of the State Water Project. Lake Oroville is the largest reservoir in that system. Oroville Dam stands 770 feet tall, making it the tallest dam in the United States. The watershed drains 3,607 square miles into the reservoir. The critical downstream constraint is 150,000 cubic feet per second at Yuba City and Marysville. Exceeding that capacity puts those communities at flood risk. That 150,000 CFS threshold is the number this entire analysis revolves around.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current operating rules date to 1970. They use a static guide curve tied to a wetness index that ranges from 3.5 to 11. The maximum flood reservation under the wettest conditions is 750,000 acre-feet at an elevation of 848.5 feet. Release decisions are keyed entirely to current inflow magnitude and how much flood control space has been used. No forecast information enters the decision. The rules are reactive. They cannot pre-release water ahead of a forecasted storm, and they cannot scale the response to match the predicted severity. The 2017 spillway crisis, which forced the evacuation of 188,000 people, demonstrated what happens when static rules meet a complex storm sequence.</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FIRO replaces the static guide curve with a dynamic, forecast-responsive flood pool. The methodology comes directly from the 2025 Yuba-Feather Final Viability Assessment, which developed these rules specifically for Oroville. The flood pool expands based on the annual exceedance probability of the forecasted inflow volume. A 1-in-5-year forecast triggers 600,000 acre-feet of flood space. A 1-in-25-year forecast triggers 750,000 acre-feet. A 1-in-100-year forecast triggers the maximum of 925,000 acre-feet. Release ceilings follow the same tiered structure: 30,000 CFS at the 1-in-5-year level, scaling up to the full 150,000 CFS design discharge only under the most extreme forecasts. The key mechanism is pre-event drawdown. The reservoir creates flood storage space before the storm arrives, keeping releases below channel capacity throughout the event.</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February 1986 atmospheric river delivered more than 20 inches of rainfall to the upper Feather basin over 11 days. Observed inflow peaked at 155,000 CFS on February 18. The WCM simulation produced a peak release of 100,000 CFS, consistent with the 30,000 to 120,000 CFS inflow tier in the 1970 release schedule. The FIRO simulation produced a peak release of 60,000 CFS, a 40 percent reduction. This is the largest single-event improvement across the three case studies. Peak pool elevation rose from 861.4 feet under WCM to 900.4 feet under FIRO, placing the FIRO simulation within one foot of the 901-foot emergency spillway crest. Neither simulation triggered the emergency spillway, and both remained well below the 150,000 CFS downstream cap.</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January 1997 New Year's flood is the most severe event in the modern Oroville record. A warm atmospheric river made landfall over northern California between December 26, 1996, and January 3, 1997. Full natural flow reached 317,234 CFS at the AR peak. The WCM simulation produced the full peak release of 150,000 CFS, the design discharge of the flood control outlet. The FIRO simulation held peak release to 124,582 CFS, a 16.9 percent reduction that kept downstream flow below the 150,000 CFS channel capacity at Yuba City. Peak pool elevation reached 892.5 feet under WCM and 900.4 feet under FIRO, both below the 901-foot emergency spillway crest. The FIRO simulation filled to its maximum storage capacity and used the full flood pool opened by the forecast-based operating envelope.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t>The February 2017 event caused the main spillway failure and the evacuation of 188,000 downstream residents. The inflow arrived as two pulses separated by a week rather than as a single sustained surge. Both simulations peaked at 100,000 CFS with zero net reduction. Peak elevation reached 882.4 feet under WCM and 900.4 feet under FIRO. Neither triggered the emergency spillway. This event marks the operational boundary of a 5-day forecast rule. Pulsed events give the forecast window less purchase because the system cannot fully resolve the second pulse before the first has passed. The simulator does not capture the structural spillway failure that drove the actual crisis; the pulsed character of the 2017 event and its implications for forecast-informed operations are the relevant finding here.</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lide 9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lide 10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lide 11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lide 12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lide 13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lide 14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bg>
      <p:bgPr>
        <a:solidFill>
          <a:srgbClr val="000000"/>
        </a:solidFill>
        <a:effectLst/>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A8AFCC"/>
          </a:solidFill>
          <a:ln/>
        </p:spPr>
        <p:txBody>
          <a:bodyPr/>
          <a:lstStyle/>
          <a:p>
            <a:endParaRPr lang="en-US"/>
          </a:p>
        </p:txBody>
      </p:sp>
      <p:sp>
        <p:nvSpPr>
          <p:cNvPr id="3" name="Shape 1"/>
          <p:cNvSpPr/>
          <p:nvPr/>
        </p:nvSpPr>
        <p:spPr>
          <a:xfrm>
            <a:off x="0" y="0"/>
            <a:ext cx="9144000" cy="5143500"/>
          </a:xfrm>
          <a:prstGeom prst="rect">
            <a:avLst/>
          </a:prstGeom>
          <a:solidFill>
            <a:srgbClr val="080E26"/>
          </a:solidFill>
          <a:ln/>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2.xml"/><Relationship Id="rId3" Type="http://schemas.openxmlformats.org/officeDocument/2006/relationships/image" Target="../media/image6.png"/><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 Id="rId3" Type="http://schemas.openxmlformats.org/officeDocument/2006/relationships/image" Target="../media/image10.svg"/><Relationship Id="rId4" Type="http://schemas.openxmlformats.org/officeDocument/2006/relationships/image" Target="../media/image11.svg"/><Relationship Id="rId5" Type="http://schemas.openxmlformats.org/officeDocument/2006/relationships/image" Target="../media/image12.svg"/><Relationship Id="rId6" Type="http://schemas.openxmlformats.org/officeDocument/2006/relationships/image" Target="../media/image13.sv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4.xml"/><Relationship Id="rId3"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 Id="rId3" Type="http://schemas.openxmlformats.org/officeDocument/2006/relationships/image" Target="../media/image5.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8.xml"/><Relationship Id="rId3"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9.xml"/><Relationship Id="rId3" Type="http://schemas.openxmlformats.org/officeDocument/2006/relationships/image" Target="../media/image1.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Text 0"/>
          <p:cNvSpPr/>
          <p:nvPr/>
        </p:nvSpPr>
        <p:spPr>
          <a:xfrm>
            <a:off x="496119" y="1655862"/>
            <a:ext cx="8151763" cy="885974"/>
          </a:xfrm>
          <a:prstGeom prst="rect">
            <a:avLst/>
          </a:prstGeom>
          <a:noFill/>
          <a:ln/>
        </p:spPr>
        <p:txBody>
          <a:bodyPr wrap="square" lIns="0" tIns="0" rIns="0" bIns="0" rtlCol="0" anchor="t"/>
          <a:lstStyle/>
          <a:p>
            <a:pPr marL="0" indent="0" algn="l">
              <a:lnSpc>
                <a:spcPts val="3450"/>
              </a:lnSpc>
              <a:buNone/>
            </a:pPr>
            <a:r>
              <a:rPr lang="en-US" sz="2750" dirty="0">
                <a:solidFill>
                  <a:srgbClr val="FFFFFF"/>
                </a:solidFill>
                <a:latin typeface="Fraunces Medium" pitchFamily="34" charset="0"/>
                <a:ea typeface="Fraunces Medium" pitchFamily="34" charset="-122"/>
                <a:cs typeface="Fraunces Medium" pitchFamily="34" charset="-120"/>
              </a:rPr>
              <a:t>Modernizing Water Resource Management: FIRO at Lake Oroville</a:t>
            </a:r>
            <a:endParaRPr lang="en-US" sz="2750" dirty="0"/>
          </a:p>
        </p:txBody>
      </p:sp>
      <p:sp>
        <p:nvSpPr>
          <p:cNvPr id="3" name="Text 1"/>
          <p:cNvSpPr/>
          <p:nvPr/>
        </p:nvSpPr>
        <p:spPr>
          <a:xfrm>
            <a:off x="496119" y="2825353"/>
            <a:ext cx="8151763" cy="226814"/>
          </a:xfrm>
          <a:prstGeom prst="rect">
            <a:avLst/>
          </a:prstGeom>
          <a:noFill/>
          <a:ln/>
        </p:spPr>
        <p:txBody>
          <a:bodyPr wrap="non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Evan Spanner | WR 440 Capstone Project | Colorado State University | Spring 2026</a:t>
            </a:r>
            <a:endParaRPr lang="en-US" sz="1100" dirty="0"/>
          </a:p>
        </p:txBody>
      </p:sp>
      <p:sp>
        <p:nvSpPr>
          <p:cNvPr id="4" name="Shape 2"/>
          <p:cNvSpPr/>
          <p:nvPr/>
        </p:nvSpPr>
        <p:spPr>
          <a:xfrm>
            <a:off x="496119" y="3211637"/>
            <a:ext cx="1882304" cy="275927"/>
          </a:xfrm>
          <a:prstGeom prst="roundRect">
            <a:avLst>
              <a:gd name="adj" fmla="val 17263"/>
            </a:avLst>
          </a:prstGeom>
          <a:noFill/>
          <a:ln w="4763">
            <a:solidFill>
              <a:srgbClr val="8C98CA"/>
            </a:solidFill>
            <a:prstDash val="solid"/>
          </a:ln>
        </p:spPr>
        <p:txBody>
          <a:bodyPr/>
          <a:lstStyle/>
          <a:p>
            <a:endParaRPr lang="en-US"/>
          </a:p>
        </p:txBody>
      </p:sp>
      <p:sp>
        <p:nvSpPr>
          <p:cNvPr id="5" name="Text 3"/>
          <p:cNvSpPr/>
          <p:nvPr/>
        </p:nvSpPr>
        <p:spPr>
          <a:xfrm>
            <a:off x="585936" y="3258889"/>
            <a:ext cx="1702668" cy="181421"/>
          </a:xfrm>
          <a:prstGeom prst="rect">
            <a:avLst/>
          </a:prstGeom>
          <a:noFill/>
          <a:ln/>
        </p:spPr>
        <p:txBody>
          <a:bodyPr wrap="none" lIns="0" tIns="0" rIns="0" bIns="0" rtlCol="0" anchor="t"/>
          <a:lstStyle/>
          <a:p>
            <a:pPr marL="0" indent="0" algn="l">
              <a:lnSpc>
                <a:spcPts val="1400"/>
              </a:lnSpc>
              <a:buNone/>
            </a:pPr>
            <a:r>
              <a:rPr lang="en-US" sz="850" dirty="0">
                <a:solidFill>
                  <a:srgbClr val="8C98CA"/>
                </a:solidFill>
                <a:latin typeface="Epilogue" pitchFamily="34" charset="0"/>
                <a:ea typeface="Epilogue" pitchFamily="34" charset="-122"/>
                <a:cs typeface="Epilogue" pitchFamily="34" charset="-120"/>
              </a:rPr>
              <a:t>WATER RESOURCES ENGINEERING</a:t>
            </a:r>
            <a:endParaRPr lang="en-US" sz="850" dirty="0"/>
          </a:p>
        </p:txBody>
      </p:sp>
      <p:sp>
        <p:nvSpPr>
          <p:cNvPr id="6" name="Shape 4"/>
          <p:cNvSpPr/>
          <p:nvPr/>
        </p:nvSpPr>
        <p:spPr>
          <a:xfrm>
            <a:off x="2449264" y="3211637"/>
            <a:ext cx="1264072" cy="275927"/>
          </a:xfrm>
          <a:prstGeom prst="roundRect">
            <a:avLst>
              <a:gd name="adj" fmla="val 17263"/>
            </a:avLst>
          </a:prstGeom>
          <a:noFill/>
          <a:ln w="4763">
            <a:solidFill>
              <a:srgbClr val="8C98CA"/>
            </a:solidFill>
            <a:prstDash val="solid"/>
          </a:ln>
        </p:spPr>
        <p:txBody>
          <a:bodyPr/>
          <a:lstStyle/>
          <a:p>
            <a:endParaRPr lang="en-US"/>
          </a:p>
        </p:txBody>
      </p:sp>
      <p:sp>
        <p:nvSpPr>
          <p:cNvPr id="7" name="Text 5"/>
          <p:cNvSpPr/>
          <p:nvPr/>
        </p:nvSpPr>
        <p:spPr>
          <a:xfrm>
            <a:off x="2539082" y="3258889"/>
            <a:ext cx="1084436" cy="181421"/>
          </a:xfrm>
          <a:prstGeom prst="rect">
            <a:avLst/>
          </a:prstGeom>
          <a:noFill/>
          <a:ln/>
        </p:spPr>
        <p:txBody>
          <a:bodyPr wrap="none" lIns="0" tIns="0" rIns="0" bIns="0" rtlCol="0" anchor="t"/>
          <a:lstStyle/>
          <a:p>
            <a:pPr marL="0" indent="0" algn="l">
              <a:lnSpc>
                <a:spcPts val="1400"/>
              </a:lnSpc>
              <a:buNone/>
            </a:pPr>
            <a:r>
              <a:rPr lang="en-US" sz="850" dirty="0">
                <a:solidFill>
                  <a:srgbClr val="8C98CA"/>
                </a:solidFill>
                <a:latin typeface="Epilogue" pitchFamily="34" charset="0"/>
                <a:ea typeface="Epilogue" pitchFamily="34" charset="-122"/>
                <a:cs typeface="Epilogue" pitchFamily="34" charset="-120"/>
              </a:rPr>
              <a:t>CLIMATE ADAPTATION</a:t>
            </a:r>
            <a:endParaRPr lang="en-US" sz="850" dirty="0"/>
          </a:p>
        </p:txBody>
      </p:sp>
      <p:sp>
        <p:nvSpPr>
          <p:cNvPr id="8" name="Shape 6"/>
          <p:cNvSpPr/>
          <p:nvPr/>
        </p:nvSpPr>
        <p:spPr>
          <a:xfrm>
            <a:off x="3784178" y="3211637"/>
            <a:ext cx="1405830" cy="275927"/>
          </a:xfrm>
          <a:prstGeom prst="roundRect">
            <a:avLst>
              <a:gd name="adj" fmla="val 17263"/>
            </a:avLst>
          </a:prstGeom>
          <a:noFill/>
          <a:ln w="4763">
            <a:solidFill>
              <a:srgbClr val="8C98CA"/>
            </a:solidFill>
            <a:prstDash val="solid"/>
          </a:ln>
        </p:spPr>
        <p:txBody>
          <a:bodyPr/>
          <a:lstStyle/>
          <a:p>
            <a:endParaRPr lang="en-US"/>
          </a:p>
        </p:txBody>
      </p:sp>
      <p:sp>
        <p:nvSpPr>
          <p:cNvPr id="9" name="Text 7"/>
          <p:cNvSpPr/>
          <p:nvPr/>
        </p:nvSpPr>
        <p:spPr>
          <a:xfrm>
            <a:off x="3873996" y="3258889"/>
            <a:ext cx="1226195" cy="181421"/>
          </a:xfrm>
          <a:prstGeom prst="rect">
            <a:avLst/>
          </a:prstGeom>
          <a:noFill/>
          <a:ln/>
        </p:spPr>
        <p:txBody>
          <a:bodyPr wrap="none" lIns="0" tIns="0" rIns="0" bIns="0" rtlCol="0" anchor="t"/>
          <a:lstStyle/>
          <a:p>
            <a:pPr marL="0" indent="0" algn="l">
              <a:lnSpc>
                <a:spcPts val="1400"/>
              </a:lnSpc>
              <a:buNone/>
            </a:pPr>
            <a:r>
              <a:rPr lang="en-US" sz="850" dirty="0">
                <a:solidFill>
                  <a:srgbClr val="8C98CA"/>
                </a:solidFill>
                <a:latin typeface="Epilogue" pitchFamily="34" charset="0"/>
                <a:ea typeface="Epilogue" pitchFamily="34" charset="-122"/>
                <a:cs typeface="Epilogue" pitchFamily="34" charset="-120"/>
              </a:rPr>
              <a:t>RESERVOIR OPERATIONS</a:t>
            </a:r>
            <a:endParaRPr lang="en-US" sz="8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spTree>
      <p:nvGrpSpPr>
        <p:cNvPr id="1" name=""/>
        <p:cNvGrpSpPr/>
        <p:nvPr/>
      </p:nvGrpSpPr>
      <p:grpSpPr>
        <a:xfrm>
          <a:off x="0" y="0"/>
          <a:ext cx="0" cy="0"/>
          <a:chOff x="0" y="0"/>
          <a:chExt cx="0" cy="0"/>
        </a:xfrm>
      </p:grpSpPr>
      <p:sp>
        <p:nvSpPr>
          <p:cNvPr id="4" name="Text 2"/>
          <p:cNvSpPr/>
          <p:nvPr/>
        </p:nvSpPr>
        <p:spPr>
          <a:xfrm>
            <a:off x="496119" y="770409"/>
            <a:ext cx="6553051" cy="442987"/>
          </a:xfrm>
          <a:prstGeom prst="rect">
            <a:avLst/>
          </a:prstGeom>
          <a:noFill/>
          <a:ln/>
        </p:spPr>
        <p:txBody>
          <a:bodyPr wrap="none" lIns="0" tIns="0" rIns="0" bIns="0" rtlCol="0" anchor="t"/>
          <a:lstStyle/>
          <a:p>
            <a:pPr marL="0" indent="0" algn="l">
              <a:lnSpc>
                <a:spcPts val="3450"/>
              </a:lnSpc>
              <a:buNone/>
            </a:pPr>
            <a:r>
              <a:rPr lang="en-US" sz="2750" dirty="0">
                <a:solidFill>
                  <a:srgbClr val="FFFFFF"/>
                </a:solidFill>
                <a:latin typeface="Fraunces Medium" pitchFamily="34" charset="0"/>
                <a:ea typeface="Fraunces Medium" pitchFamily="34" charset="-122"/>
                <a:cs typeface="Fraunces Medium" pitchFamily="34" charset="-120"/>
              </a:rPr>
              <a:t>56-Year Simulation Results: 1971–2026</a:t>
            </a:r>
            <a:endParaRPr lang="en-US" sz="2750" dirty="0"/>
          </a:p>
        </p:txBody>
      </p:sp>
      <p:sp>
        <p:nvSpPr>
          <p:cNvPr id="5" name="Text 3"/>
          <p:cNvSpPr/>
          <p:nvPr/>
        </p:nvSpPr>
        <p:spPr>
          <a:xfrm>
            <a:off x="496119" y="1600276"/>
            <a:ext cx="8151763" cy="226814"/>
          </a:xfrm>
          <a:prstGeom prst="rect">
            <a:avLst/>
          </a:prstGeom>
          <a:noFill/>
          <a:ln/>
        </p:spPr>
        <p:txBody>
          <a:bodyPr wrap="none" lIns="0" tIns="0" rIns="0" bIns="0" rtlCol="0" anchor="t"/>
          <a:lstStyle/>
          <a:p>
            <a:pPr marL="0" indent="0" algn="ctr">
              <a:lnSpc>
                <a:spcPts val="1750"/>
              </a:lnSpc>
              <a:buNone/>
            </a:pPr>
            <a:r>
              <a:rPr lang="en-US" sz="1100" b="1" dirty="0">
                <a:solidFill>
                  <a:srgbClr val="EBECEF"/>
                </a:solidFill>
                <a:latin typeface="Epilogue" pitchFamily="34" charset="0"/>
                <a:ea typeface="Epilogue" pitchFamily="34" charset="-122"/>
                <a:cs typeface="Epilogue" pitchFamily="34" charset="-120"/>
              </a:rPr>
              <a:t>[Figure 6: Annual Peak Release Comparison]</a:t>
            </a:r>
            <a:endParaRPr lang="en-US" sz="1100" dirty="0"/>
          </a:p>
        </p:txBody>
      </p:sp>
      <p:sp>
        <p:nvSpPr>
          <p:cNvPr id="6" name="Shape 4"/>
          <p:cNvSpPr/>
          <p:nvPr/>
        </p:nvSpPr>
        <p:spPr>
          <a:xfrm>
            <a:off x="496119" y="1912145"/>
            <a:ext cx="8151763" cy="1137343"/>
          </a:xfrm>
          <a:prstGeom prst="roundRect">
            <a:avLst>
              <a:gd name="adj" fmla="val 9884"/>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37877" y="2340918"/>
            <a:ext cx="177180" cy="141759"/>
          </a:xfrm>
          <a:prstGeom prst="rect">
            <a:avLst/>
          </a:prstGeom>
        </p:spPr>
      </p:pic>
      <p:sp>
        <p:nvSpPr>
          <p:cNvPr id="8" name="Text 5"/>
          <p:cNvSpPr/>
          <p:nvPr/>
        </p:nvSpPr>
        <p:spPr>
          <a:xfrm>
            <a:off x="956816" y="2312566"/>
            <a:ext cx="7549307" cy="226814"/>
          </a:xfrm>
          <a:prstGeom prst="rect">
            <a:avLst/>
          </a:prstGeom>
          <a:noFill/>
          <a:ln/>
        </p:spPr>
        <p:txBody>
          <a:bodyPr wrap="none" lIns="0" tIns="0" rIns="0" bIns="0" rtlCol="0" anchor="t"/>
          <a:lstStyle/>
          <a:p>
            <a:pPr marL="0" indent="0" algn="l">
              <a:lnSpc>
                <a:spcPts val="1750"/>
              </a:lnSpc>
              <a:buNone/>
            </a:pPr>
            <a:r>
              <a:rPr lang="en-US" sz="1100" dirty="0">
                <a:solidFill>
                  <a:srgbClr val="FFFFFF"/>
                </a:solidFill>
                <a:latin typeface="Epilogue" pitchFamily="34" charset="0"/>
                <a:ea typeface="Epilogue" pitchFamily="34" charset="-122"/>
                <a:cs typeface="Epilogue" pitchFamily="34" charset="-120"/>
              </a:rPr>
              <a:t>Figure 6 — Annual peak release values under WCM and FIRO across the full 1971–2026 simulation period.</a:t>
            </a:r>
            <a:endParaRPr lang="en-US" sz="1100" dirty="0"/>
          </a:p>
        </p:txBody>
      </p:sp>
      <p:sp>
        <p:nvSpPr>
          <p:cNvPr id="9" name="Text 6"/>
          <p:cNvSpPr/>
          <p:nvPr/>
        </p:nvSpPr>
        <p:spPr>
          <a:xfrm>
            <a:off x="1144920" y="3175285"/>
            <a:ext cx="1304873" cy="467767"/>
          </a:xfrm>
          <a:prstGeom prst="rect">
            <a:avLst/>
          </a:prstGeom>
          <a:noFill/>
          <a:ln/>
        </p:spPr>
        <p:txBody>
          <a:bodyPr wrap="none" lIns="0" tIns="0" rIns="0" bIns="0" rtlCol="0" anchor="t"/>
          <a:lstStyle/>
          <a:p>
            <a:pPr marL="0" indent="0" algn="ctr">
              <a:lnSpc>
                <a:spcPts val="3650"/>
              </a:lnSpc>
              <a:buNone/>
            </a:pPr>
            <a:r>
              <a:rPr lang="en-US" sz="2800" dirty="0">
                <a:solidFill>
                  <a:srgbClr val="EBECEF"/>
                </a:solidFill>
                <a:latin typeface="Fraunces Medium" pitchFamily="34" charset="0"/>
                <a:ea typeface="Fraunces Medium" pitchFamily="34" charset="-122"/>
                <a:cs typeface="Fraunces Medium" pitchFamily="34" charset="-120"/>
              </a:rPr>
              <a:t>6→1</a:t>
            </a:r>
            <a:endParaRPr lang="en-US" sz="2800" dirty="0"/>
          </a:p>
        </p:txBody>
      </p:sp>
      <p:sp>
        <p:nvSpPr>
          <p:cNvPr id="10" name="Text 7"/>
          <p:cNvSpPr/>
          <p:nvPr/>
        </p:nvSpPr>
        <p:spPr>
          <a:xfrm>
            <a:off x="909637" y="3612952"/>
            <a:ext cx="1772022" cy="221456"/>
          </a:xfrm>
          <a:prstGeom prst="rect">
            <a:avLst/>
          </a:prstGeom>
          <a:noFill/>
          <a:ln/>
        </p:spPr>
        <p:txBody>
          <a:bodyPr wrap="none" lIns="0" tIns="0" rIns="0" bIns="0" rtlCol="0" anchor="t"/>
          <a:lstStyle/>
          <a:p>
            <a:pPr marL="0" indent="0" algn="ctr">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Days ≥ 150K CFS</a:t>
            </a:r>
            <a:endParaRPr lang="en-US" sz="1350" dirty="0"/>
          </a:p>
        </p:txBody>
      </p:sp>
      <p:sp>
        <p:nvSpPr>
          <p:cNvPr id="11" name="Text 8"/>
          <p:cNvSpPr/>
          <p:nvPr/>
        </p:nvSpPr>
        <p:spPr>
          <a:xfrm>
            <a:off x="496119" y="3919463"/>
            <a:ext cx="2599134" cy="453628"/>
          </a:xfrm>
          <a:prstGeom prst="rect">
            <a:avLst/>
          </a:prstGeom>
          <a:noFill/>
          <a:ln/>
        </p:spPr>
        <p:txBody>
          <a:bodyPr wrap="square" lIns="0" tIns="0" rIns="0" bIns="0" rtlCol="0" anchor="t"/>
          <a:lstStyle/>
          <a:p>
            <a:pPr marL="0" indent="0" algn="ctr">
              <a:lnSpc>
                <a:spcPts val="1750"/>
              </a:lnSpc>
              <a:buNone/>
            </a:pPr>
            <a:r>
              <a:rPr lang="en-US" sz="1100" dirty="0">
                <a:solidFill>
                  <a:srgbClr val="EBECEF"/>
                </a:solidFill>
                <a:latin typeface="Epilogue" pitchFamily="34" charset="0"/>
                <a:ea typeface="Epilogue" pitchFamily="34" charset="-122"/>
                <a:cs typeface="Epilogue" pitchFamily="34" charset="-120"/>
              </a:rPr>
              <a:t>WCM: 6 days | FIRO: 1 day at or above full channel capacity</a:t>
            </a:r>
            <a:endParaRPr lang="en-US" sz="1100" dirty="0"/>
          </a:p>
        </p:txBody>
      </p:sp>
      <p:sp>
        <p:nvSpPr>
          <p:cNvPr id="12" name="Text 9"/>
          <p:cNvSpPr/>
          <p:nvPr/>
        </p:nvSpPr>
        <p:spPr>
          <a:xfrm>
            <a:off x="3921234" y="3175285"/>
            <a:ext cx="1304873" cy="467767"/>
          </a:xfrm>
          <a:prstGeom prst="rect">
            <a:avLst/>
          </a:prstGeom>
          <a:noFill/>
          <a:ln/>
        </p:spPr>
        <p:txBody>
          <a:bodyPr wrap="none" lIns="0" tIns="0" rIns="0" bIns="0" rtlCol="0" anchor="t"/>
          <a:lstStyle/>
          <a:p>
            <a:pPr marL="0" indent="0" algn="ctr">
              <a:lnSpc>
                <a:spcPts val="3650"/>
              </a:lnSpc>
              <a:buNone/>
            </a:pPr>
            <a:r>
              <a:rPr lang="en-US" sz="2800" dirty="0">
                <a:solidFill>
                  <a:srgbClr val="EBECEF"/>
                </a:solidFill>
                <a:latin typeface="Fraunces Medium" pitchFamily="34" charset="0"/>
                <a:ea typeface="Fraunces Medium" pitchFamily="34" charset="-122"/>
                <a:cs typeface="Fraunces Medium" pitchFamily="34" charset="-120"/>
              </a:rPr>
              <a:t>7→3</a:t>
            </a:r>
            <a:endParaRPr lang="en-US" sz="2800" dirty="0"/>
          </a:p>
        </p:txBody>
      </p:sp>
      <p:sp>
        <p:nvSpPr>
          <p:cNvPr id="13" name="Text 10"/>
          <p:cNvSpPr/>
          <p:nvPr/>
        </p:nvSpPr>
        <p:spPr>
          <a:xfrm>
            <a:off x="3685952" y="3612952"/>
            <a:ext cx="1772022" cy="221456"/>
          </a:xfrm>
          <a:prstGeom prst="rect">
            <a:avLst/>
          </a:prstGeom>
          <a:noFill/>
          <a:ln/>
        </p:spPr>
        <p:txBody>
          <a:bodyPr wrap="none" lIns="0" tIns="0" rIns="0" bIns="0" rtlCol="0" anchor="t"/>
          <a:lstStyle/>
          <a:p>
            <a:pPr marL="0" indent="0" algn="ctr">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Years ≥ 100K CFS</a:t>
            </a:r>
            <a:endParaRPr lang="en-US" sz="1350" dirty="0"/>
          </a:p>
        </p:txBody>
      </p:sp>
      <p:sp>
        <p:nvSpPr>
          <p:cNvPr id="14" name="Text 11"/>
          <p:cNvSpPr/>
          <p:nvPr/>
        </p:nvSpPr>
        <p:spPr>
          <a:xfrm>
            <a:off x="3272433" y="3919463"/>
            <a:ext cx="2599134" cy="453628"/>
          </a:xfrm>
          <a:prstGeom prst="rect">
            <a:avLst/>
          </a:prstGeom>
          <a:noFill/>
          <a:ln/>
        </p:spPr>
        <p:txBody>
          <a:bodyPr wrap="square" lIns="0" tIns="0" rIns="0" bIns="0" rtlCol="0" anchor="t"/>
          <a:lstStyle/>
          <a:p>
            <a:pPr marL="0" indent="0" algn="ctr">
              <a:lnSpc>
                <a:spcPts val="1750"/>
              </a:lnSpc>
              <a:buNone/>
            </a:pPr>
            <a:r>
              <a:rPr lang="en-US" sz="1100" dirty="0">
                <a:solidFill>
                  <a:srgbClr val="EBECEF"/>
                </a:solidFill>
                <a:latin typeface="Epilogue" pitchFamily="34" charset="0"/>
                <a:ea typeface="Epilogue" pitchFamily="34" charset="-122"/>
                <a:cs typeface="Epilogue" pitchFamily="34" charset="-120"/>
              </a:rPr>
              <a:t>WCM: 7 water years | FIRO: 3 with annual peaks at or above 100,000 CFS</a:t>
            </a:r>
            <a:endParaRPr lang="en-US" sz="1100" dirty="0"/>
          </a:p>
        </p:txBody>
      </p:sp>
      <p:sp>
        <p:nvSpPr>
          <p:cNvPr id="15" name="Text 12"/>
          <p:cNvSpPr/>
          <p:nvPr/>
        </p:nvSpPr>
        <p:spPr>
          <a:xfrm>
            <a:off x="6697548" y="3175285"/>
            <a:ext cx="1304873" cy="467767"/>
          </a:xfrm>
          <a:prstGeom prst="rect">
            <a:avLst/>
          </a:prstGeom>
          <a:noFill/>
          <a:ln/>
        </p:spPr>
        <p:txBody>
          <a:bodyPr wrap="none" lIns="0" tIns="0" rIns="0" bIns="0" rtlCol="0" anchor="t"/>
          <a:lstStyle/>
          <a:p>
            <a:pPr marL="0" indent="0" algn="ctr">
              <a:lnSpc>
                <a:spcPts val="3650"/>
              </a:lnSpc>
              <a:buNone/>
            </a:pPr>
            <a:r>
              <a:rPr lang="en-US" sz="2800" dirty="0">
                <a:solidFill>
                  <a:srgbClr val="EBECEF"/>
                </a:solidFill>
                <a:latin typeface="Fraunces Medium" pitchFamily="34" charset="0"/>
                <a:ea typeface="Fraunces Medium" pitchFamily="34" charset="-122"/>
                <a:cs typeface="Fraunces Medium" pitchFamily="34" charset="-120"/>
              </a:rPr>
              <a:t>26.3%</a:t>
            </a:r>
            <a:endParaRPr lang="en-US" sz="2800" dirty="0"/>
          </a:p>
        </p:txBody>
      </p:sp>
      <p:sp>
        <p:nvSpPr>
          <p:cNvPr id="16" name="Text 13"/>
          <p:cNvSpPr/>
          <p:nvPr/>
        </p:nvSpPr>
        <p:spPr>
          <a:xfrm>
            <a:off x="6451402" y="3612952"/>
            <a:ext cx="1793751" cy="221456"/>
          </a:xfrm>
          <a:prstGeom prst="rect">
            <a:avLst/>
          </a:prstGeom>
          <a:noFill/>
          <a:ln/>
        </p:spPr>
        <p:txBody>
          <a:bodyPr wrap="none" lIns="0" tIns="0" rIns="0" bIns="0" rtlCol="0" anchor="t"/>
          <a:lstStyle/>
          <a:p>
            <a:pPr marL="0" indent="0" algn="ctr">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Variability Reduction</a:t>
            </a:r>
            <a:endParaRPr lang="en-US" sz="1350" dirty="0"/>
          </a:p>
        </p:txBody>
      </p:sp>
      <p:sp>
        <p:nvSpPr>
          <p:cNvPr id="17" name="Text 14"/>
          <p:cNvSpPr/>
          <p:nvPr/>
        </p:nvSpPr>
        <p:spPr>
          <a:xfrm>
            <a:off x="6048747" y="3919463"/>
            <a:ext cx="2599134" cy="453628"/>
          </a:xfrm>
          <a:prstGeom prst="rect">
            <a:avLst/>
          </a:prstGeom>
          <a:noFill/>
          <a:ln/>
        </p:spPr>
        <p:txBody>
          <a:bodyPr wrap="square" lIns="0" tIns="0" rIns="0" bIns="0" rtlCol="0" anchor="t"/>
          <a:lstStyle/>
          <a:p>
            <a:pPr marL="0" indent="0" algn="ctr">
              <a:lnSpc>
                <a:spcPts val="1750"/>
              </a:lnSpc>
              <a:buNone/>
            </a:pPr>
            <a:r>
              <a:rPr lang="en-US" sz="1100" dirty="0">
                <a:solidFill>
                  <a:srgbClr val="EBECEF"/>
                </a:solidFill>
                <a:latin typeface="Epilogue" pitchFamily="34" charset="0"/>
                <a:ea typeface="Epilogue" pitchFamily="34" charset="-122"/>
                <a:cs typeface="Epilogue" pitchFamily="34" charset="-120"/>
              </a:rPr>
              <a:t>Release std dev reduced from 11,482 to 8,463 CFS under FIRO</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spTree>
      <p:nvGrpSpPr>
        <p:cNvPr id="1" name=""/>
        <p:cNvGrpSpPr/>
        <p:nvPr/>
      </p:nvGrpSpPr>
      <p:grpSpPr>
        <a:xfrm>
          <a:off x="0" y="0"/>
          <a:ext cx="0" cy="0"/>
          <a:chOff x="0" y="0"/>
          <a:chExt cx="0" cy="0"/>
        </a:xfrm>
      </p:grpSpPr>
      <p:sp>
        <p:nvSpPr>
          <p:cNvPr id="4" name="Text 2"/>
          <p:cNvSpPr/>
          <p:nvPr/>
        </p:nvSpPr>
        <p:spPr>
          <a:xfrm>
            <a:off x="496119" y="866924"/>
            <a:ext cx="5461992" cy="420886"/>
          </a:xfrm>
          <a:prstGeom prst="rect">
            <a:avLst/>
          </a:prstGeom>
          <a:noFill/>
          <a:ln/>
        </p:spPr>
        <p:txBody>
          <a:bodyPr wrap="none" lIns="0" tIns="0" rIns="0" bIns="0" rtlCol="0" anchor="t"/>
          <a:lstStyle/>
          <a:p>
            <a:pPr marL="0" indent="0" algn="l">
              <a:lnSpc>
                <a:spcPts val="3300"/>
              </a:lnSpc>
              <a:buNone/>
            </a:pPr>
            <a:r>
              <a:rPr lang="en-US" sz="2650" dirty="0">
                <a:solidFill>
                  <a:srgbClr val="FFFFFF"/>
                </a:solidFill>
                <a:latin typeface="Fraunces Medium" pitchFamily="34" charset="0"/>
                <a:ea typeface="Fraunces Medium" pitchFamily="34" charset="-122"/>
                <a:cs typeface="Fraunces Medium" pitchFamily="34" charset="-120"/>
              </a:rPr>
              <a:t>Release Variability: WCM vs. FIRO</a:t>
            </a:r>
            <a:endParaRPr lang="en-US" sz="2650" dirty="0"/>
          </a:p>
        </p:txBody>
      </p:sp>
      <p:sp>
        <p:nvSpPr>
          <p:cNvPr id="5" name="Text 3"/>
          <p:cNvSpPr/>
          <p:nvPr/>
        </p:nvSpPr>
        <p:spPr>
          <a:xfrm>
            <a:off x="496119" y="1594842"/>
            <a:ext cx="4335587" cy="210071"/>
          </a:xfrm>
          <a:prstGeom prst="rect">
            <a:avLst/>
          </a:prstGeom>
          <a:noFill/>
          <a:ln/>
        </p:spPr>
        <p:txBody>
          <a:bodyPr wrap="none" lIns="0" tIns="0" rIns="0" bIns="0" rtlCol="0" anchor="t"/>
          <a:lstStyle/>
          <a:p>
            <a:pPr marL="0" indent="0" algn="ctr">
              <a:lnSpc>
                <a:spcPts val="1650"/>
              </a:lnSpc>
              <a:buNone/>
            </a:pPr>
            <a:r>
              <a:rPr lang="en-US" sz="1050" b="1" dirty="0">
                <a:solidFill>
                  <a:srgbClr val="EBECEF"/>
                </a:solidFill>
                <a:latin typeface="Epilogue" pitchFamily="34" charset="0"/>
                <a:ea typeface="Epilogue" pitchFamily="34" charset="-122"/>
                <a:cs typeface="Epilogue" pitchFamily="34" charset="-120"/>
              </a:rPr>
              <a:t>[Figure 7: Release Variability Comparison]</a:t>
            </a:r>
            <a:endParaRPr lang="en-US" sz="1050" dirty="0"/>
          </a:p>
        </p:txBody>
      </p:sp>
      <p:sp>
        <p:nvSpPr>
          <p:cNvPr id="6" name="Shape 4"/>
          <p:cNvSpPr/>
          <p:nvPr/>
        </p:nvSpPr>
        <p:spPr>
          <a:xfrm>
            <a:off x="496119" y="1948830"/>
            <a:ext cx="4335587" cy="974154"/>
          </a:xfrm>
          <a:prstGeom prst="roundRect">
            <a:avLst>
              <a:gd name="adj" fmla="val 5807"/>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30734" y="2137395"/>
            <a:ext cx="168325" cy="134615"/>
          </a:xfrm>
          <a:prstGeom prst="rect">
            <a:avLst/>
          </a:prstGeom>
        </p:spPr>
      </p:pic>
      <p:sp>
        <p:nvSpPr>
          <p:cNvPr id="8" name="Text 5"/>
          <p:cNvSpPr/>
          <p:nvPr/>
        </p:nvSpPr>
        <p:spPr>
          <a:xfrm>
            <a:off x="933673" y="2110383"/>
            <a:ext cx="3763417" cy="630213"/>
          </a:xfrm>
          <a:prstGeom prst="rect">
            <a:avLst/>
          </a:prstGeom>
          <a:noFill/>
          <a:ln/>
        </p:spPr>
        <p:txBody>
          <a:bodyPr wrap="square" lIns="0" tIns="0" rIns="0" bIns="0" rtlCol="0" anchor="t"/>
          <a:lstStyle/>
          <a:p>
            <a:pPr marL="0" indent="0" algn="l">
              <a:lnSpc>
                <a:spcPts val="1650"/>
              </a:lnSpc>
              <a:buNone/>
            </a:pPr>
            <a:r>
              <a:rPr lang="en-US" sz="1050" dirty="0">
                <a:solidFill>
                  <a:srgbClr val="FFFFFF"/>
                </a:solidFill>
                <a:latin typeface="Epilogue" pitchFamily="34" charset="0"/>
                <a:ea typeface="Epilogue" pitchFamily="34" charset="-122"/>
                <a:cs typeface="Epilogue" pitchFamily="34" charset="-120"/>
              </a:rPr>
              <a:t>Figure 7 — Time series comparison of regulated releases showing step-change behavior under WCM versus smooth progression under FIRO.</a:t>
            </a:r>
            <a:endParaRPr lang="en-US" sz="1050" dirty="0"/>
          </a:p>
        </p:txBody>
      </p:sp>
      <p:sp>
        <p:nvSpPr>
          <p:cNvPr id="9" name="Text 6"/>
          <p:cNvSpPr/>
          <p:nvPr/>
        </p:nvSpPr>
        <p:spPr>
          <a:xfrm>
            <a:off x="5165080" y="1607641"/>
            <a:ext cx="2517800" cy="210369"/>
          </a:xfrm>
          <a:prstGeom prst="rect">
            <a:avLst/>
          </a:prstGeom>
          <a:noFill/>
          <a:ln/>
        </p:spPr>
        <p:txBody>
          <a:bodyPr wrap="none" lIns="0" tIns="0" rIns="0" bIns="0" rtlCol="0" anchor="t"/>
          <a:lstStyle/>
          <a:p>
            <a:pPr marL="0" indent="0" algn="l">
              <a:lnSpc>
                <a:spcPts val="1650"/>
              </a:lnSpc>
              <a:buNone/>
            </a:pPr>
            <a:r>
              <a:rPr lang="en-US" sz="1300" dirty="0">
                <a:solidFill>
                  <a:srgbClr val="FFFFFF"/>
                </a:solidFill>
                <a:latin typeface="Fraunces Medium" pitchFamily="34" charset="0"/>
                <a:ea typeface="Fraunces Medium" pitchFamily="34" charset="-122"/>
                <a:cs typeface="Fraunces Medium" pitchFamily="34" charset="-120"/>
              </a:rPr>
              <a:t>Why Smoother Releases Matter</a:t>
            </a:r>
            <a:endParaRPr lang="en-US" sz="1300" dirty="0"/>
          </a:p>
        </p:txBody>
      </p:sp>
      <p:sp>
        <p:nvSpPr>
          <p:cNvPr id="10" name="Text 7"/>
          <p:cNvSpPr/>
          <p:nvPr/>
        </p:nvSpPr>
        <p:spPr>
          <a:xfrm>
            <a:off x="5165080" y="1945928"/>
            <a:ext cx="3487489" cy="840284"/>
          </a:xfrm>
          <a:prstGeom prst="rect">
            <a:avLst/>
          </a:prstGeom>
          <a:noFill/>
          <a:ln/>
        </p:spPr>
        <p:txBody>
          <a:bodyPr wrap="squar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The WCM's inflow-keyed schedule produces </a:t>
            </a:r>
            <a:r>
              <a:rPr lang="en-US" sz="1050" b="1" dirty="0">
                <a:solidFill>
                  <a:srgbClr val="EBECEF"/>
                </a:solidFill>
                <a:latin typeface="Epilogue" pitchFamily="34" charset="0"/>
                <a:ea typeface="Epilogue" pitchFamily="34" charset="-122"/>
                <a:cs typeface="Epilogue" pitchFamily="34" charset="-120"/>
              </a:rPr>
              <a:t>step changes at discrete thresholds</a:t>
            </a:r>
            <a:r>
              <a:rPr lang="en-US" sz="1050" dirty="0">
                <a:solidFill>
                  <a:srgbClr val="EBECEF"/>
                </a:solidFill>
                <a:latin typeface="Epilogue" pitchFamily="34" charset="0"/>
                <a:ea typeface="Epilogue" pitchFamily="34" charset="-122"/>
                <a:cs typeface="Epilogue" pitchFamily="34" charset="-120"/>
              </a:rPr>
              <a:t> (15,000 → 30,000 → 60,000 CFS) that propagate downstream as abrupt pulses.</a:t>
            </a:r>
            <a:endParaRPr lang="en-US" sz="1050" dirty="0"/>
          </a:p>
        </p:txBody>
      </p:sp>
      <p:sp>
        <p:nvSpPr>
          <p:cNvPr id="11" name="Text 8"/>
          <p:cNvSpPr/>
          <p:nvPr/>
        </p:nvSpPr>
        <p:spPr>
          <a:xfrm>
            <a:off x="5165080" y="2901330"/>
            <a:ext cx="3487489" cy="630213"/>
          </a:xfrm>
          <a:prstGeom prst="rect">
            <a:avLst/>
          </a:prstGeom>
          <a:noFill/>
          <a:ln/>
        </p:spPr>
        <p:txBody>
          <a:bodyPr wrap="squar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FIRO's forecast-based operation produces a </a:t>
            </a:r>
            <a:r>
              <a:rPr lang="en-US" sz="1050" b="1" dirty="0">
                <a:solidFill>
                  <a:srgbClr val="EBECEF"/>
                </a:solidFill>
                <a:latin typeface="Epilogue" pitchFamily="34" charset="0"/>
                <a:ea typeface="Epilogue" pitchFamily="34" charset="-122"/>
                <a:cs typeface="Epilogue" pitchFamily="34" charset="-120"/>
              </a:rPr>
              <a:t>smoother, more graduated</a:t>
            </a:r>
            <a:r>
              <a:rPr lang="en-US" sz="1050" dirty="0">
                <a:solidFill>
                  <a:srgbClr val="EBECEF"/>
                </a:solidFill>
                <a:latin typeface="Epilogue" pitchFamily="34" charset="0"/>
                <a:ea typeface="Epilogue" pitchFamily="34" charset="-122"/>
                <a:cs typeface="Epilogue" pitchFamily="34" charset="-120"/>
              </a:rPr>
              <a:t> release progression — reducing shock to the downstream system.</a:t>
            </a:r>
            <a:endParaRPr lang="en-US" sz="1050" dirty="0"/>
          </a:p>
        </p:txBody>
      </p:sp>
      <p:sp>
        <p:nvSpPr>
          <p:cNvPr id="12" name="Text 9"/>
          <p:cNvSpPr/>
          <p:nvPr/>
        </p:nvSpPr>
        <p:spPr>
          <a:xfrm>
            <a:off x="5165080" y="3646661"/>
            <a:ext cx="3487489" cy="885006"/>
          </a:xfrm>
          <a:prstGeom prst="rect">
            <a:avLst/>
          </a:prstGeom>
          <a:noFill/>
          <a:ln/>
        </p:spPr>
        <p:txBody>
          <a:bodyPr wrap="square" lIns="0" tIns="0" rIns="0" bIns="0" rtlCol="0" anchor="t"/>
          <a:lstStyle/>
          <a:p>
            <a:pPr marL="342900" indent="-342900" algn="l">
              <a:lnSpc>
                <a:spcPts val="1650"/>
              </a:lnSpc>
              <a:buSzPct val="100000"/>
              <a:buChar char="•"/>
            </a:pPr>
            <a:r>
              <a:rPr lang="en-US" sz="1050" dirty="0">
                <a:solidFill>
                  <a:srgbClr val="EBECEF"/>
                </a:solidFill>
                <a:latin typeface="Epilogue" pitchFamily="34" charset="0"/>
                <a:ea typeface="Epilogue" pitchFamily="34" charset="-122"/>
                <a:cs typeface="Epilogue" pitchFamily="34" charset="-120"/>
              </a:rPr>
              <a:t>More stable winter releases support irrigation planning</a:t>
            </a:r>
            <a:endParaRPr lang="en-US" sz="1050" dirty="0"/>
          </a:p>
          <a:p>
            <a:pPr marL="342900" indent="-342900" algn="l">
              <a:lnSpc>
                <a:spcPts val="1650"/>
              </a:lnSpc>
              <a:buSzPct val="100000"/>
              <a:buChar char="•"/>
            </a:pPr>
            <a:r>
              <a:rPr lang="en-US" sz="1050" dirty="0">
                <a:solidFill>
                  <a:srgbClr val="EBECEF"/>
                </a:solidFill>
                <a:latin typeface="Epilogue" pitchFamily="34" charset="0"/>
                <a:ea typeface="Epilogue" pitchFamily="34" charset="-122"/>
                <a:cs typeface="Epilogue" pitchFamily="34" charset="-120"/>
              </a:rPr>
              <a:t>Consistent regulated flow improves groundwater recharge</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spTree>
      <p:nvGrpSpPr>
        <p:cNvPr id="1" name=""/>
        <p:cNvGrpSpPr/>
        <p:nvPr/>
      </p:nvGrpSpPr>
      <p:grpSpPr>
        <a:xfrm>
          <a:off x="0" y="0"/>
          <a:ext cx="0" cy="0"/>
          <a:chOff x="0" y="0"/>
          <a:chExt cx="0" cy="0"/>
        </a:xfrm>
      </p:grpSpPr>
      <p:sp>
        <p:nvSpPr>
          <p:cNvPr id="4" name="Text 2"/>
          <p:cNvSpPr/>
          <p:nvPr/>
        </p:nvSpPr>
        <p:spPr>
          <a:xfrm>
            <a:off x="496119" y="835372"/>
            <a:ext cx="6475586" cy="398711"/>
          </a:xfrm>
          <a:prstGeom prst="rect">
            <a:avLst/>
          </a:prstGeom>
          <a:noFill/>
          <a:ln/>
        </p:spPr>
        <p:txBody>
          <a:bodyPr wrap="none" lIns="0" tIns="0" rIns="0" bIns="0" rtlCol="0" anchor="t"/>
          <a:lstStyle/>
          <a:p>
            <a:pPr marL="0" indent="0" algn="l">
              <a:lnSpc>
                <a:spcPts val="3100"/>
              </a:lnSpc>
              <a:buNone/>
            </a:pPr>
            <a:r>
              <a:rPr lang="en-US" sz="2500" dirty="0">
                <a:solidFill>
                  <a:srgbClr val="FFFFFF"/>
                </a:solidFill>
                <a:latin typeface="Fraunces Medium" pitchFamily="34" charset="0"/>
                <a:ea typeface="Fraunces Medium" pitchFamily="34" charset="-122"/>
                <a:cs typeface="Fraunces Medium" pitchFamily="34" charset="-120"/>
              </a:rPr>
              <a:t>Pool Elevation Trajectory: Water Year 2017</a:t>
            </a:r>
            <a:endParaRPr lang="en-US" sz="2500" dirty="0"/>
          </a:p>
        </p:txBody>
      </p:sp>
      <p:sp>
        <p:nvSpPr>
          <p:cNvPr id="5" name="Text 3"/>
          <p:cNvSpPr/>
          <p:nvPr/>
        </p:nvSpPr>
        <p:spPr>
          <a:xfrm>
            <a:off x="496119" y="1509564"/>
            <a:ext cx="4343400" cy="193923"/>
          </a:xfrm>
          <a:prstGeom prst="rect">
            <a:avLst/>
          </a:prstGeom>
          <a:noFill/>
          <a:ln/>
        </p:spPr>
        <p:txBody>
          <a:bodyPr wrap="none" lIns="0" tIns="0" rIns="0" bIns="0" rtlCol="0" anchor="t"/>
          <a:lstStyle/>
          <a:p>
            <a:pPr marL="0" indent="0" algn="ctr">
              <a:lnSpc>
                <a:spcPts val="1500"/>
              </a:lnSpc>
              <a:buNone/>
            </a:pPr>
            <a:r>
              <a:rPr lang="en-US" sz="1000" b="1" dirty="0">
                <a:solidFill>
                  <a:srgbClr val="EBECEF"/>
                </a:solidFill>
                <a:latin typeface="Epilogue" pitchFamily="34" charset="0"/>
                <a:ea typeface="Epilogue" pitchFamily="34" charset="-122"/>
                <a:cs typeface="Epilogue" pitchFamily="34" charset="-120"/>
              </a:rPr>
              <a:t>[Figure 8: Pool Elevation Trajectory]</a:t>
            </a:r>
            <a:endParaRPr lang="en-US" sz="1000" dirty="0"/>
          </a:p>
        </p:txBody>
      </p:sp>
      <p:sp>
        <p:nvSpPr>
          <p:cNvPr id="6" name="Shape 4"/>
          <p:cNvSpPr/>
          <p:nvPr/>
        </p:nvSpPr>
        <p:spPr>
          <a:xfrm>
            <a:off x="496119" y="1832670"/>
            <a:ext cx="4343400" cy="895499"/>
          </a:xfrm>
          <a:prstGeom prst="roundRect">
            <a:avLst>
              <a:gd name="adj" fmla="val 5984"/>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23664" y="2009031"/>
            <a:ext cx="159469" cy="127546"/>
          </a:xfrm>
          <a:prstGeom prst="rect">
            <a:avLst/>
          </a:prstGeom>
        </p:spPr>
      </p:pic>
      <p:sp>
        <p:nvSpPr>
          <p:cNvPr id="8" name="Text 5"/>
          <p:cNvSpPr/>
          <p:nvPr/>
        </p:nvSpPr>
        <p:spPr>
          <a:xfrm>
            <a:off x="910679" y="1979340"/>
            <a:ext cx="3801294" cy="581769"/>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Figure 8 — Lake Oroville pool elevation through WY 2017 under WCM (constant 848.5 ft target) and FIRO (dynamic drawdown to 835.0 ft under 1-in-100-yr forecast).</a:t>
            </a:r>
            <a:endParaRPr lang="en-US" sz="1000" dirty="0"/>
          </a:p>
        </p:txBody>
      </p:sp>
      <p:sp>
        <p:nvSpPr>
          <p:cNvPr id="9" name="Text 6"/>
          <p:cNvSpPr/>
          <p:nvPr/>
        </p:nvSpPr>
        <p:spPr>
          <a:xfrm>
            <a:off x="5155481" y="1521098"/>
            <a:ext cx="2095351" cy="199281"/>
          </a:xfrm>
          <a:prstGeom prst="rect">
            <a:avLst/>
          </a:prstGeom>
          <a:noFill/>
          <a:ln/>
        </p:spPr>
        <p:txBody>
          <a:bodyPr wrap="none" lIns="0" tIns="0" rIns="0" bIns="0" rtlCol="0" anchor="t"/>
          <a:lstStyle/>
          <a:p>
            <a:pPr marL="0" indent="0" algn="l">
              <a:lnSpc>
                <a:spcPts val="1550"/>
              </a:lnSpc>
              <a:buNone/>
            </a:pPr>
            <a:r>
              <a:rPr lang="en-US" sz="1250" dirty="0">
                <a:solidFill>
                  <a:srgbClr val="FFFFFF"/>
                </a:solidFill>
                <a:latin typeface="Fraunces Medium" pitchFamily="34" charset="0"/>
                <a:ea typeface="Fraunces Medium" pitchFamily="34" charset="-122"/>
                <a:cs typeface="Fraunces Medium" pitchFamily="34" charset="-120"/>
              </a:rPr>
              <a:t>Key Elevation Comparisons</a:t>
            </a:r>
            <a:endParaRPr lang="en-US" sz="1250" dirty="0"/>
          </a:p>
        </p:txBody>
      </p:sp>
      <p:sp>
        <p:nvSpPr>
          <p:cNvPr id="10" name="Shape 7"/>
          <p:cNvSpPr/>
          <p:nvPr/>
        </p:nvSpPr>
        <p:spPr>
          <a:xfrm>
            <a:off x="5155481" y="1849562"/>
            <a:ext cx="3497089" cy="1388269"/>
          </a:xfrm>
          <a:prstGeom prst="roundRect">
            <a:avLst>
              <a:gd name="adj" fmla="val 3860"/>
            </a:avLst>
          </a:prstGeom>
          <a:noFill/>
          <a:ln w="4763">
            <a:solidFill>
              <a:srgbClr val="FFFFFF">
                <a:alpha val="24000"/>
              </a:srgbClr>
            </a:solidFill>
            <a:prstDash val="solid"/>
          </a:ln>
        </p:spPr>
        <p:txBody>
          <a:bodyPr/>
          <a:lstStyle/>
          <a:p>
            <a:endParaRPr lang="en-US"/>
          </a:p>
        </p:txBody>
      </p:sp>
      <p:sp>
        <p:nvSpPr>
          <p:cNvPr id="11" name="Text 8"/>
          <p:cNvSpPr/>
          <p:nvPr/>
        </p:nvSpPr>
        <p:spPr>
          <a:xfrm>
            <a:off x="5288161" y="1927920"/>
            <a:ext cx="904801" cy="193923"/>
          </a:xfrm>
          <a:prstGeom prst="rect">
            <a:avLst/>
          </a:prstGeom>
          <a:noFill/>
          <a:ln/>
        </p:spPr>
        <p:txBody>
          <a:bodyPr wrap="none" lIns="0" tIns="0" rIns="0" bIns="0" rtlCol="0" anchor="t"/>
          <a:lstStyle/>
          <a:p>
            <a:pPr marL="0" indent="0" algn="l">
              <a:lnSpc>
                <a:spcPts val="1500"/>
              </a:lnSpc>
              <a:buNone/>
            </a:pPr>
            <a:r>
              <a:rPr lang="en-US" sz="1000" b="1" dirty="0">
                <a:solidFill>
                  <a:srgbClr val="EBECEF"/>
                </a:solidFill>
                <a:latin typeface="Epilogue" pitchFamily="34" charset="0"/>
                <a:ea typeface="Epilogue" pitchFamily="34" charset="-122"/>
                <a:cs typeface="Epilogue" pitchFamily="34" charset="-120"/>
              </a:rPr>
              <a:t>Event</a:t>
            </a:r>
            <a:endParaRPr lang="en-US" sz="1000" dirty="0"/>
          </a:p>
        </p:txBody>
      </p:sp>
      <p:sp>
        <p:nvSpPr>
          <p:cNvPr id="12" name="Text 9"/>
          <p:cNvSpPr/>
          <p:nvPr/>
        </p:nvSpPr>
        <p:spPr>
          <a:xfrm>
            <a:off x="6452815" y="1927920"/>
            <a:ext cx="902419" cy="193923"/>
          </a:xfrm>
          <a:prstGeom prst="rect">
            <a:avLst/>
          </a:prstGeom>
          <a:noFill/>
          <a:ln/>
        </p:spPr>
        <p:txBody>
          <a:bodyPr wrap="none" lIns="0" tIns="0" rIns="0" bIns="0" rtlCol="0" anchor="t"/>
          <a:lstStyle/>
          <a:p>
            <a:pPr marL="0" indent="0" algn="l">
              <a:lnSpc>
                <a:spcPts val="1500"/>
              </a:lnSpc>
              <a:buNone/>
            </a:pPr>
            <a:r>
              <a:rPr lang="en-US" sz="1000" b="1" dirty="0">
                <a:solidFill>
                  <a:srgbClr val="EBECEF"/>
                </a:solidFill>
                <a:latin typeface="Epilogue" pitchFamily="34" charset="0"/>
                <a:ea typeface="Epilogue" pitchFamily="34" charset="-122"/>
                <a:cs typeface="Epilogue" pitchFamily="34" charset="-120"/>
              </a:rPr>
              <a:t>WCM Peak</a:t>
            </a:r>
            <a:endParaRPr lang="en-US" sz="1000" dirty="0"/>
          </a:p>
        </p:txBody>
      </p:sp>
      <p:sp>
        <p:nvSpPr>
          <p:cNvPr id="13" name="Text 10"/>
          <p:cNvSpPr/>
          <p:nvPr/>
        </p:nvSpPr>
        <p:spPr>
          <a:xfrm>
            <a:off x="7615089" y="1927920"/>
            <a:ext cx="904801" cy="193923"/>
          </a:xfrm>
          <a:prstGeom prst="rect">
            <a:avLst/>
          </a:prstGeom>
          <a:noFill/>
          <a:ln/>
        </p:spPr>
        <p:txBody>
          <a:bodyPr wrap="none" lIns="0" tIns="0" rIns="0" bIns="0" rtlCol="0" anchor="t"/>
          <a:lstStyle/>
          <a:p>
            <a:pPr marL="0" indent="0" algn="l">
              <a:lnSpc>
                <a:spcPts val="1500"/>
              </a:lnSpc>
              <a:buNone/>
            </a:pPr>
            <a:r>
              <a:rPr lang="en-US" sz="1000" b="1" dirty="0">
                <a:solidFill>
                  <a:srgbClr val="EBECEF"/>
                </a:solidFill>
                <a:latin typeface="Epilogue" pitchFamily="34" charset="0"/>
                <a:ea typeface="Epilogue" pitchFamily="34" charset="-122"/>
                <a:cs typeface="Epilogue" pitchFamily="34" charset="-120"/>
              </a:rPr>
              <a:t>FIRO Peak</a:t>
            </a:r>
            <a:endParaRPr lang="en-US" sz="1000" dirty="0"/>
          </a:p>
        </p:txBody>
      </p:sp>
      <p:sp>
        <p:nvSpPr>
          <p:cNvPr id="14" name="Text 11"/>
          <p:cNvSpPr/>
          <p:nvPr/>
        </p:nvSpPr>
        <p:spPr>
          <a:xfrm>
            <a:off x="5288161" y="2273796"/>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Feb 1986</a:t>
            </a:r>
            <a:endParaRPr lang="en-US" sz="1000" dirty="0"/>
          </a:p>
        </p:txBody>
      </p:sp>
      <p:sp>
        <p:nvSpPr>
          <p:cNvPr id="15" name="Text 12"/>
          <p:cNvSpPr/>
          <p:nvPr/>
        </p:nvSpPr>
        <p:spPr>
          <a:xfrm>
            <a:off x="6452815" y="2273796"/>
            <a:ext cx="902419"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861.4 ft</a:t>
            </a:r>
            <a:endParaRPr lang="en-US" sz="1000" dirty="0"/>
          </a:p>
        </p:txBody>
      </p:sp>
      <p:sp>
        <p:nvSpPr>
          <p:cNvPr id="16" name="Text 13"/>
          <p:cNvSpPr/>
          <p:nvPr/>
        </p:nvSpPr>
        <p:spPr>
          <a:xfrm>
            <a:off x="7615089" y="2273796"/>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900.4 ft</a:t>
            </a:r>
            <a:endParaRPr lang="en-US" sz="1000" dirty="0"/>
          </a:p>
        </p:txBody>
      </p:sp>
      <p:sp>
        <p:nvSpPr>
          <p:cNvPr id="17" name="Text 14"/>
          <p:cNvSpPr/>
          <p:nvPr/>
        </p:nvSpPr>
        <p:spPr>
          <a:xfrm>
            <a:off x="5288161" y="2619673"/>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Jan 1997</a:t>
            </a:r>
            <a:endParaRPr lang="en-US" sz="1000" dirty="0"/>
          </a:p>
        </p:txBody>
      </p:sp>
      <p:sp>
        <p:nvSpPr>
          <p:cNvPr id="18" name="Text 15"/>
          <p:cNvSpPr/>
          <p:nvPr/>
        </p:nvSpPr>
        <p:spPr>
          <a:xfrm>
            <a:off x="6452815" y="2619673"/>
            <a:ext cx="902419"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892.5 ft</a:t>
            </a:r>
            <a:endParaRPr lang="en-US" sz="1000" dirty="0"/>
          </a:p>
        </p:txBody>
      </p:sp>
      <p:sp>
        <p:nvSpPr>
          <p:cNvPr id="19" name="Text 16"/>
          <p:cNvSpPr/>
          <p:nvPr/>
        </p:nvSpPr>
        <p:spPr>
          <a:xfrm>
            <a:off x="7615089" y="2619673"/>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900.4 ft</a:t>
            </a:r>
            <a:endParaRPr lang="en-US" sz="1000" dirty="0"/>
          </a:p>
        </p:txBody>
      </p:sp>
      <p:sp>
        <p:nvSpPr>
          <p:cNvPr id="20" name="Text 17"/>
          <p:cNvSpPr/>
          <p:nvPr/>
        </p:nvSpPr>
        <p:spPr>
          <a:xfrm>
            <a:off x="5288161" y="2965549"/>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Feb 2017</a:t>
            </a:r>
            <a:endParaRPr lang="en-US" sz="1000" dirty="0"/>
          </a:p>
        </p:txBody>
      </p:sp>
      <p:sp>
        <p:nvSpPr>
          <p:cNvPr id="21" name="Text 18"/>
          <p:cNvSpPr/>
          <p:nvPr/>
        </p:nvSpPr>
        <p:spPr>
          <a:xfrm>
            <a:off x="6452815" y="2965549"/>
            <a:ext cx="902419"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882.4 ft</a:t>
            </a:r>
            <a:endParaRPr lang="en-US" sz="1000" dirty="0"/>
          </a:p>
        </p:txBody>
      </p:sp>
      <p:sp>
        <p:nvSpPr>
          <p:cNvPr id="22" name="Text 19"/>
          <p:cNvSpPr/>
          <p:nvPr/>
        </p:nvSpPr>
        <p:spPr>
          <a:xfrm>
            <a:off x="7615089" y="2965549"/>
            <a:ext cx="904801" cy="193923"/>
          </a:xfrm>
          <a:prstGeom prst="rect">
            <a:avLst/>
          </a:prstGeom>
          <a:noFill/>
          <a:ln/>
        </p:spPr>
        <p:txBody>
          <a:bodyPr wrap="non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900.4 ft</a:t>
            </a:r>
            <a:endParaRPr lang="en-US" sz="1000" dirty="0"/>
          </a:p>
        </p:txBody>
      </p:sp>
      <p:sp>
        <p:nvSpPr>
          <p:cNvPr id="23" name="Shape 20"/>
          <p:cNvSpPr/>
          <p:nvPr/>
        </p:nvSpPr>
        <p:spPr>
          <a:xfrm>
            <a:off x="5155481" y="3367013"/>
            <a:ext cx="3497089" cy="1089422"/>
          </a:xfrm>
          <a:prstGeom prst="roundRect">
            <a:avLst>
              <a:gd name="adj" fmla="val 4919"/>
            </a:avLst>
          </a:prstGeom>
          <a:solidFill>
            <a:srgbClr val="181E34"/>
          </a:solidFill>
          <a:ln/>
        </p:spPr>
        <p:txBody>
          <a:bodyPr/>
          <a:lstStyle/>
          <a:p>
            <a:endParaRPr lang="en-US"/>
          </a:p>
        </p:txBody>
      </p:sp>
      <p:pic>
        <p:nvPicPr>
          <p:cNvPr id="24" name="Image 1" descr="preencoded.png"/>
          <p:cNvPicPr>
            <a:picLocks noChangeAspect="1"/>
          </p:cNvPicPr>
          <p:nvPr/>
        </p:nvPicPr>
        <p:blipFill>
          <a:blip r:embed="rId4"/>
          <a:stretch>
            <a:fillRect/>
          </a:stretch>
        </p:blipFill>
        <p:spPr>
          <a:xfrm>
            <a:off x="5283026" y="3543374"/>
            <a:ext cx="159469" cy="127546"/>
          </a:xfrm>
          <a:prstGeom prst="rect">
            <a:avLst/>
          </a:prstGeom>
        </p:spPr>
      </p:pic>
      <p:sp>
        <p:nvSpPr>
          <p:cNvPr id="25" name="Text 21"/>
          <p:cNvSpPr/>
          <p:nvPr/>
        </p:nvSpPr>
        <p:spPr>
          <a:xfrm>
            <a:off x="5570041" y="3513683"/>
            <a:ext cx="2954982" cy="775692"/>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Emergency spillway crest: </a:t>
            </a:r>
            <a:r>
              <a:rPr lang="en-US" sz="1000" b="1" dirty="0">
                <a:solidFill>
                  <a:srgbClr val="FFFFFF"/>
                </a:solidFill>
                <a:latin typeface="Epilogue" pitchFamily="34" charset="0"/>
                <a:ea typeface="Epilogue" pitchFamily="34" charset="-122"/>
                <a:cs typeface="Epilogue" pitchFamily="34" charset="-120"/>
              </a:rPr>
              <a:t>901.0 ft</a:t>
            </a:r>
            <a:r>
              <a:rPr lang="en-US" sz="1000" dirty="0">
                <a:solidFill>
                  <a:srgbClr val="FFFFFF"/>
                </a:solidFill>
                <a:latin typeface="Epilogue" pitchFamily="34" charset="0"/>
                <a:ea typeface="Epilogue" pitchFamily="34" charset="-122"/>
                <a:cs typeface="Epilogue" pitchFamily="34" charset="-120"/>
              </a:rPr>
              <a:t>. FIRO peak elevations consistently within 1 ft — trading freeboard for significantly lower downstream releases.</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spTree>
      <p:nvGrpSpPr>
        <p:cNvPr id="1" name=""/>
        <p:cNvGrpSpPr/>
        <p:nvPr/>
      </p:nvGrpSpPr>
      <p:grpSpPr>
        <a:xfrm>
          <a:off x="0" y="0"/>
          <a:ext cx="0" cy="0"/>
          <a:chOff x="0" y="0"/>
          <a:chExt cx="0" cy="0"/>
        </a:xfrm>
      </p:grpSpPr>
      <p:sp>
        <p:nvSpPr>
          <p:cNvPr id="4" name="Text 2"/>
          <p:cNvSpPr/>
          <p:nvPr/>
        </p:nvSpPr>
        <p:spPr>
          <a:xfrm>
            <a:off x="496119" y="755600"/>
            <a:ext cx="3438971" cy="398711"/>
          </a:xfrm>
          <a:prstGeom prst="rect">
            <a:avLst/>
          </a:prstGeom>
          <a:noFill/>
          <a:ln/>
        </p:spPr>
        <p:txBody>
          <a:bodyPr wrap="none" lIns="0" tIns="0" rIns="0" bIns="0" rtlCol="0" anchor="t"/>
          <a:lstStyle/>
          <a:p>
            <a:pPr marL="0" indent="0" algn="l">
              <a:lnSpc>
                <a:spcPts val="3100"/>
              </a:lnSpc>
              <a:buNone/>
            </a:pPr>
            <a:r>
              <a:rPr lang="en-US" sz="2500" dirty="0">
                <a:solidFill>
                  <a:srgbClr val="FFFFFF"/>
                </a:solidFill>
                <a:latin typeface="Fraunces Medium" pitchFamily="34" charset="0"/>
                <a:ea typeface="Fraunces Medium" pitchFamily="34" charset="-122"/>
                <a:cs typeface="Fraunces Medium" pitchFamily="34" charset="-120"/>
              </a:rPr>
              <a:t>What the Data Tells Us</a:t>
            </a:r>
            <a:endParaRPr lang="en-US" sz="2500" dirty="0"/>
          </a:p>
        </p:txBody>
      </p:sp>
      <p:sp>
        <p:nvSpPr>
          <p:cNvPr id="5" name="Shape 3"/>
          <p:cNvSpPr/>
          <p:nvPr/>
        </p:nvSpPr>
        <p:spPr>
          <a:xfrm>
            <a:off x="496119" y="1326505"/>
            <a:ext cx="4018434" cy="1612032"/>
          </a:xfrm>
          <a:prstGeom prst="roundRect">
            <a:avLst>
              <a:gd name="adj" fmla="val 3324"/>
            </a:avLst>
          </a:prstGeom>
          <a:solidFill>
            <a:srgbClr val="283157"/>
          </a:solidFill>
          <a:ln w="4763">
            <a:solidFill>
              <a:srgbClr val="414A70"/>
            </a:solidFill>
            <a:prstDash val="solid"/>
          </a:ln>
        </p:spPr>
        <p:txBody>
          <a:bodyPr/>
          <a:lstStyle/>
          <a:p>
            <a:endParaRPr lang="en-US"/>
          </a:p>
        </p:txBody>
      </p:sp>
      <p:sp>
        <p:nvSpPr>
          <p:cNvPr id="6" name="Shape 4"/>
          <p:cNvSpPr/>
          <p:nvPr/>
        </p:nvSpPr>
        <p:spPr>
          <a:xfrm>
            <a:off x="628427" y="1458813"/>
            <a:ext cx="382712" cy="382712"/>
          </a:xfrm>
          <a:prstGeom prst="roundRect">
            <a:avLst>
              <a:gd name="adj" fmla="val 14931407"/>
            </a:avLst>
          </a:prstGeom>
          <a:solidFill>
            <a:srgbClr val="8C98CA"/>
          </a:solidFill>
          <a:ln/>
        </p:spPr>
        <p:txBody>
          <a:bodyPr/>
          <a:lstStyle/>
          <a:p>
            <a:endParaRPr lang="en-US"/>
          </a:p>
        </p:txBody>
      </p:sp>
      <p:pic>
        <p:nvPicPr>
          <p:cNvPr id="7" name="Image 0" descr="preencoded.png"/>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33648" y="1564035"/>
            <a:ext cx="172194" cy="172194"/>
          </a:xfrm>
          <a:prstGeom prst="rect">
            <a:avLst/>
          </a:prstGeom>
        </p:spPr>
      </p:pic>
      <p:sp>
        <p:nvSpPr>
          <p:cNvPr id="8" name="Text 5"/>
          <p:cNvSpPr/>
          <p:nvPr/>
        </p:nvSpPr>
        <p:spPr>
          <a:xfrm>
            <a:off x="628427" y="1956346"/>
            <a:ext cx="2038201"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Consistent Peak Reduction</a:t>
            </a:r>
            <a:endParaRPr lang="en-US" sz="1250" dirty="0"/>
          </a:p>
        </p:txBody>
      </p:sp>
      <p:sp>
        <p:nvSpPr>
          <p:cNvPr id="9" name="Text 6"/>
          <p:cNvSpPr/>
          <p:nvPr/>
        </p:nvSpPr>
        <p:spPr>
          <a:xfrm>
            <a:off x="628427" y="2224460"/>
            <a:ext cx="3753817" cy="387846"/>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FIRO reduced peak outflows across all simulated events and across the full 56-year period-of-record simulation.</a:t>
            </a:r>
            <a:endParaRPr lang="en-US" sz="1000" dirty="0"/>
          </a:p>
        </p:txBody>
      </p:sp>
      <p:sp>
        <p:nvSpPr>
          <p:cNvPr id="10" name="Shape 7"/>
          <p:cNvSpPr/>
          <p:nvPr/>
        </p:nvSpPr>
        <p:spPr>
          <a:xfrm>
            <a:off x="4629373" y="1326505"/>
            <a:ext cx="4018508" cy="1612032"/>
          </a:xfrm>
          <a:prstGeom prst="roundRect">
            <a:avLst>
              <a:gd name="adj" fmla="val 3324"/>
            </a:avLst>
          </a:prstGeom>
          <a:solidFill>
            <a:srgbClr val="283157"/>
          </a:solidFill>
          <a:ln w="4763">
            <a:solidFill>
              <a:srgbClr val="414A70"/>
            </a:solidFill>
            <a:prstDash val="solid"/>
          </a:ln>
        </p:spPr>
        <p:txBody>
          <a:bodyPr/>
          <a:lstStyle/>
          <a:p>
            <a:endParaRPr lang="en-US"/>
          </a:p>
        </p:txBody>
      </p:sp>
      <p:sp>
        <p:nvSpPr>
          <p:cNvPr id="11" name="Shape 8"/>
          <p:cNvSpPr/>
          <p:nvPr/>
        </p:nvSpPr>
        <p:spPr>
          <a:xfrm>
            <a:off x="4761681" y="1458813"/>
            <a:ext cx="382712" cy="382712"/>
          </a:xfrm>
          <a:prstGeom prst="roundRect">
            <a:avLst>
              <a:gd name="adj" fmla="val 14931407"/>
            </a:avLst>
          </a:prstGeom>
          <a:solidFill>
            <a:srgbClr val="8C98CA"/>
          </a:solidFill>
          <a:ln/>
        </p:spPr>
        <p:txBody>
          <a:bodyPr/>
          <a:lstStyle/>
          <a:p>
            <a:endParaRPr lang="en-US"/>
          </a:p>
        </p:txBody>
      </p:sp>
      <p:pic>
        <p:nvPicPr>
          <p:cNvPr id="12" name="Image 1" descr="preencoded.png"/>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866903" y="1564035"/>
            <a:ext cx="172194" cy="172194"/>
          </a:xfrm>
          <a:prstGeom prst="rect">
            <a:avLst/>
          </a:prstGeom>
        </p:spPr>
      </p:pic>
      <p:sp>
        <p:nvSpPr>
          <p:cNvPr id="13" name="Text 9"/>
          <p:cNvSpPr/>
          <p:nvPr/>
        </p:nvSpPr>
        <p:spPr>
          <a:xfrm>
            <a:off x="4761681" y="1956346"/>
            <a:ext cx="1638598"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Pre-Event Drawdown</a:t>
            </a:r>
            <a:endParaRPr lang="en-US" sz="1250" dirty="0"/>
          </a:p>
        </p:txBody>
      </p:sp>
      <p:sp>
        <p:nvSpPr>
          <p:cNvPr id="14" name="Text 10"/>
          <p:cNvSpPr/>
          <p:nvPr/>
        </p:nvSpPr>
        <p:spPr>
          <a:xfrm>
            <a:off x="4761681" y="2224460"/>
            <a:ext cx="3753892"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Creating flood storage space </a:t>
            </a:r>
            <a:r>
              <a:rPr lang="en-US" sz="1000" i="1" dirty="0">
                <a:solidFill>
                  <a:srgbClr val="EBECEF"/>
                </a:solidFill>
                <a:latin typeface="Epilogue" pitchFamily="34" charset="0"/>
                <a:ea typeface="Epilogue" pitchFamily="34" charset="-122"/>
                <a:cs typeface="Epilogue" pitchFamily="34" charset="-120"/>
              </a:rPr>
              <a:t>before</a:t>
            </a:r>
            <a:r>
              <a:rPr lang="en-US" sz="1000" dirty="0">
                <a:solidFill>
                  <a:srgbClr val="EBECEF"/>
                </a:solidFill>
                <a:latin typeface="Epilogue" pitchFamily="34" charset="0"/>
                <a:ea typeface="Epilogue" pitchFamily="34" charset="-122"/>
                <a:cs typeface="Epilogue" pitchFamily="34" charset="-120"/>
              </a:rPr>
              <a:t> the storm arrives is the primary mechanism and the key operational advantage over static rules.</a:t>
            </a:r>
            <a:endParaRPr lang="en-US" sz="1000" dirty="0"/>
          </a:p>
        </p:txBody>
      </p:sp>
      <p:sp>
        <p:nvSpPr>
          <p:cNvPr id="15" name="Shape 11"/>
          <p:cNvSpPr/>
          <p:nvPr/>
        </p:nvSpPr>
        <p:spPr>
          <a:xfrm>
            <a:off x="496119" y="3053358"/>
            <a:ext cx="4018434" cy="1612032"/>
          </a:xfrm>
          <a:prstGeom prst="roundRect">
            <a:avLst>
              <a:gd name="adj" fmla="val 3324"/>
            </a:avLst>
          </a:prstGeom>
          <a:solidFill>
            <a:srgbClr val="283157"/>
          </a:solidFill>
          <a:ln w="4763">
            <a:solidFill>
              <a:srgbClr val="414A70"/>
            </a:solidFill>
            <a:prstDash val="solid"/>
          </a:ln>
        </p:spPr>
        <p:txBody>
          <a:bodyPr/>
          <a:lstStyle/>
          <a:p>
            <a:endParaRPr lang="en-US"/>
          </a:p>
        </p:txBody>
      </p:sp>
      <p:sp>
        <p:nvSpPr>
          <p:cNvPr id="16" name="Shape 12"/>
          <p:cNvSpPr/>
          <p:nvPr/>
        </p:nvSpPr>
        <p:spPr>
          <a:xfrm>
            <a:off x="628427" y="3185666"/>
            <a:ext cx="382712" cy="382712"/>
          </a:xfrm>
          <a:prstGeom prst="roundRect">
            <a:avLst>
              <a:gd name="adj" fmla="val 14931407"/>
            </a:avLst>
          </a:prstGeom>
          <a:solidFill>
            <a:srgbClr val="8C98CA"/>
          </a:solidFill>
          <a:ln/>
        </p:spPr>
        <p:txBody>
          <a:bodyPr/>
          <a:lstStyle/>
          <a:p>
            <a:endParaRPr lang="en-US"/>
          </a:p>
        </p:txBody>
      </p:sp>
      <p:pic>
        <p:nvPicPr>
          <p:cNvPr id="17" name="Image 2" descr="preencoded.png"/>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33648" y="3290888"/>
            <a:ext cx="172194" cy="172194"/>
          </a:xfrm>
          <a:prstGeom prst="rect">
            <a:avLst/>
          </a:prstGeom>
        </p:spPr>
      </p:pic>
      <p:sp>
        <p:nvSpPr>
          <p:cNvPr id="18" name="Text 13"/>
          <p:cNvSpPr/>
          <p:nvPr/>
        </p:nvSpPr>
        <p:spPr>
          <a:xfrm>
            <a:off x="628427" y="3683198"/>
            <a:ext cx="1824633"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Downstream Protection</a:t>
            </a:r>
            <a:endParaRPr lang="en-US" sz="1250" dirty="0"/>
          </a:p>
        </p:txBody>
      </p:sp>
      <p:sp>
        <p:nvSpPr>
          <p:cNvPr id="19" name="Text 14"/>
          <p:cNvSpPr/>
          <p:nvPr/>
        </p:nvSpPr>
        <p:spPr>
          <a:xfrm>
            <a:off x="628427" y="3951312"/>
            <a:ext cx="3753817"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Releases held within channel capacity in every case-study event. Smoother winter flows benefit agriculture and groundwater recharge.</a:t>
            </a:r>
            <a:endParaRPr lang="en-US" sz="1000" dirty="0"/>
          </a:p>
        </p:txBody>
      </p:sp>
      <p:sp>
        <p:nvSpPr>
          <p:cNvPr id="20" name="Shape 15"/>
          <p:cNvSpPr/>
          <p:nvPr/>
        </p:nvSpPr>
        <p:spPr>
          <a:xfrm>
            <a:off x="4629373" y="3053358"/>
            <a:ext cx="4018508" cy="1612032"/>
          </a:xfrm>
          <a:prstGeom prst="roundRect">
            <a:avLst>
              <a:gd name="adj" fmla="val 3324"/>
            </a:avLst>
          </a:prstGeom>
          <a:solidFill>
            <a:srgbClr val="283157"/>
          </a:solidFill>
          <a:ln w="4763">
            <a:solidFill>
              <a:srgbClr val="414A70"/>
            </a:solidFill>
            <a:prstDash val="solid"/>
          </a:ln>
        </p:spPr>
        <p:txBody>
          <a:bodyPr/>
          <a:lstStyle/>
          <a:p>
            <a:endParaRPr lang="en-US"/>
          </a:p>
        </p:txBody>
      </p:sp>
      <p:sp>
        <p:nvSpPr>
          <p:cNvPr id="21" name="Shape 16"/>
          <p:cNvSpPr/>
          <p:nvPr/>
        </p:nvSpPr>
        <p:spPr>
          <a:xfrm>
            <a:off x="4761681" y="3185666"/>
            <a:ext cx="382712" cy="382712"/>
          </a:xfrm>
          <a:prstGeom prst="roundRect">
            <a:avLst>
              <a:gd name="adj" fmla="val 14931407"/>
            </a:avLst>
          </a:prstGeom>
          <a:solidFill>
            <a:srgbClr val="8C98CA"/>
          </a:solidFill>
          <a:ln/>
        </p:spPr>
        <p:txBody>
          <a:bodyPr/>
          <a:lstStyle/>
          <a:p>
            <a:endParaRPr lang="en-US"/>
          </a:p>
        </p:txBody>
      </p:sp>
      <p:pic>
        <p:nvPicPr>
          <p:cNvPr id="22" name="Image 3" descr="preencoded.png"/>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4866903" y="3290888"/>
            <a:ext cx="172194" cy="172194"/>
          </a:xfrm>
          <a:prstGeom prst="rect">
            <a:avLst/>
          </a:prstGeom>
        </p:spPr>
      </p:pic>
      <p:sp>
        <p:nvSpPr>
          <p:cNvPr id="23" name="Text 17"/>
          <p:cNvSpPr/>
          <p:nvPr/>
        </p:nvSpPr>
        <p:spPr>
          <a:xfrm>
            <a:off x="4761681" y="3683198"/>
            <a:ext cx="1594842"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Scalable Benefits</a:t>
            </a:r>
            <a:endParaRPr lang="en-US" sz="1250" dirty="0"/>
          </a:p>
        </p:txBody>
      </p:sp>
      <p:sp>
        <p:nvSpPr>
          <p:cNvPr id="24" name="Text 18"/>
          <p:cNvSpPr/>
          <p:nvPr/>
        </p:nvSpPr>
        <p:spPr>
          <a:xfrm>
            <a:off x="4761681" y="3951312"/>
            <a:ext cx="3753892"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Improvements in forecast skill translate directly into better flood outcomes — the system improves as the science improves.</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spTree>
      <p:nvGrpSpPr>
        <p:cNvPr id="1" name=""/>
        <p:cNvGrpSpPr/>
        <p:nvPr/>
      </p:nvGrpSpPr>
      <p:grpSpPr>
        <a:xfrm>
          <a:off x="0" y="0"/>
          <a:ext cx="0" cy="0"/>
          <a:chOff x="0" y="0"/>
          <a:chExt cx="0" cy="0"/>
        </a:xfrm>
      </p:grpSpPr>
      <p:sp>
        <p:nvSpPr>
          <p:cNvPr id="4" name="Text 2"/>
          <p:cNvSpPr/>
          <p:nvPr/>
        </p:nvSpPr>
        <p:spPr>
          <a:xfrm>
            <a:off x="496119" y="834703"/>
            <a:ext cx="6428854" cy="442987"/>
          </a:xfrm>
          <a:prstGeom prst="rect">
            <a:avLst/>
          </a:prstGeom>
          <a:noFill/>
          <a:ln/>
        </p:spPr>
        <p:txBody>
          <a:bodyPr wrap="none" lIns="0" tIns="0" rIns="0" bIns="0" rtlCol="0" anchor="t"/>
          <a:lstStyle/>
          <a:p>
            <a:pPr marL="0" indent="0" algn="l">
              <a:lnSpc>
                <a:spcPts val="3450"/>
              </a:lnSpc>
              <a:buNone/>
            </a:pPr>
            <a:r>
              <a:rPr lang="en-US" sz="2750" dirty="0">
                <a:solidFill>
                  <a:srgbClr val="FFFFFF"/>
                </a:solidFill>
                <a:latin typeface="Fraunces Medium" pitchFamily="34" charset="0"/>
                <a:ea typeface="Fraunces Medium" pitchFamily="34" charset="-122"/>
                <a:cs typeface="Fraunces Medium" pitchFamily="34" charset="-120"/>
              </a:rPr>
              <a:t>Limitations &amp; The Broader Imperative</a:t>
            </a:r>
            <a:endParaRPr lang="en-US" sz="2750" dirty="0"/>
          </a:p>
        </p:txBody>
      </p:sp>
      <p:sp>
        <p:nvSpPr>
          <p:cNvPr id="5" name="Text 3"/>
          <p:cNvSpPr/>
          <p:nvPr/>
        </p:nvSpPr>
        <p:spPr>
          <a:xfrm>
            <a:off x="496119" y="1632049"/>
            <a:ext cx="1772022" cy="221456"/>
          </a:xfrm>
          <a:prstGeom prst="rect">
            <a:avLst/>
          </a:prstGeom>
          <a:noFill/>
          <a:ln/>
        </p:spPr>
        <p:txBody>
          <a:bodyPr wrap="none" lIns="0" tIns="0" rIns="0" bIns="0" rtlCol="0" anchor="t"/>
          <a:lstStyle/>
          <a:p>
            <a:pPr marL="0" indent="0" algn="l">
              <a:lnSpc>
                <a:spcPts val="1700"/>
              </a:lnSpc>
              <a:buNone/>
            </a:pPr>
            <a:r>
              <a:rPr lang="en-US" sz="1350" dirty="0">
                <a:solidFill>
                  <a:srgbClr val="FFFFFF"/>
                </a:solidFill>
                <a:latin typeface="Fraunces Medium" pitchFamily="34" charset="0"/>
                <a:ea typeface="Fraunces Medium" pitchFamily="34" charset="-122"/>
                <a:cs typeface="Fraunces Medium" pitchFamily="34" charset="-120"/>
              </a:rPr>
              <a:t>Study Limitations</a:t>
            </a:r>
            <a:endParaRPr lang="en-US" sz="1350" dirty="0"/>
          </a:p>
        </p:txBody>
      </p:sp>
      <p:sp>
        <p:nvSpPr>
          <p:cNvPr id="6" name="Text 4"/>
          <p:cNvSpPr/>
          <p:nvPr/>
        </p:nvSpPr>
        <p:spPr>
          <a:xfrm>
            <a:off x="496119" y="1995264"/>
            <a:ext cx="3478039" cy="2140446"/>
          </a:xfrm>
          <a:prstGeom prst="rect">
            <a:avLst/>
          </a:prstGeom>
          <a:noFill/>
          <a:ln/>
        </p:spPr>
        <p:txBody>
          <a:bodyPr wrap="square" lIns="0" tIns="0" rIns="0" bIns="0" rtlCol="0" anchor="t"/>
          <a:lstStyle/>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Oroville at-site rules only; full coordinated Yuba-Feather system would likely show larger benefits</a:t>
            </a:r>
            <a:endParaRPr lang="en-US" sz="1100" dirty="0"/>
          </a:p>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Simplified mass-balance simulation with perfect foresight — peak reductions represent an </a:t>
            </a:r>
            <a:r>
              <a:rPr lang="en-US" sz="1100" b="1" dirty="0">
                <a:solidFill>
                  <a:srgbClr val="EBECEF"/>
                </a:solidFill>
                <a:latin typeface="Epilogue" pitchFamily="34" charset="0"/>
                <a:ea typeface="Epilogue" pitchFamily="34" charset="-122"/>
                <a:cs typeface="Epilogue" pitchFamily="34" charset="-120"/>
              </a:rPr>
              <a:t>upper bound</a:t>
            </a:r>
            <a:endParaRPr lang="en-US" sz="1100" dirty="0"/>
          </a:p>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Operational FIRO would use ID4A ensemble rules with comparable performance under realistic forecast error</a:t>
            </a:r>
            <a:endParaRPr lang="en-US" sz="1100" dirty="0"/>
          </a:p>
        </p:txBody>
      </p:sp>
      <p:sp>
        <p:nvSpPr>
          <p:cNvPr id="7" name="Shape 5"/>
          <p:cNvSpPr/>
          <p:nvPr/>
        </p:nvSpPr>
        <p:spPr>
          <a:xfrm>
            <a:off x="4222700" y="1490290"/>
            <a:ext cx="4531965" cy="3141538"/>
          </a:xfrm>
          <a:prstGeom prst="roundRect">
            <a:avLst>
              <a:gd name="adj" fmla="val 3249"/>
            </a:avLst>
          </a:prstGeom>
          <a:solidFill>
            <a:srgbClr val="1A3A5C"/>
          </a:solidFill>
          <a:ln/>
        </p:spPr>
        <p:txBody>
          <a:bodyPr/>
          <a:lstStyle/>
          <a:p>
            <a:endParaRPr lang="en-US"/>
          </a:p>
        </p:txBody>
      </p:sp>
      <p:sp>
        <p:nvSpPr>
          <p:cNvPr id="8" name="Text 6"/>
          <p:cNvSpPr/>
          <p:nvPr/>
        </p:nvSpPr>
        <p:spPr>
          <a:xfrm>
            <a:off x="4364459" y="1632049"/>
            <a:ext cx="2027337" cy="221456"/>
          </a:xfrm>
          <a:prstGeom prst="rect">
            <a:avLst/>
          </a:prstGeom>
          <a:noFill/>
          <a:ln/>
        </p:spPr>
        <p:txBody>
          <a:bodyPr wrap="none" lIns="0" tIns="0" rIns="0" bIns="0" rtlCol="0" anchor="t"/>
          <a:lstStyle/>
          <a:p>
            <a:pPr marL="0" indent="0" algn="l">
              <a:lnSpc>
                <a:spcPts val="1700"/>
              </a:lnSpc>
              <a:buNone/>
            </a:pPr>
            <a:r>
              <a:rPr lang="en-US" sz="1350" dirty="0">
                <a:solidFill>
                  <a:srgbClr val="FFFFFF"/>
                </a:solidFill>
                <a:latin typeface="Fraunces Medium" pitchFamily="34" charset="0"/>
                <a:ea typeface="Fraunces Medium" pitchFamily="34" charset="-122"/>
                <a:cs typeface="Fraunces Medium" pitchFamily="34" charset="-120"/>
              </a:rPr>
              <a:t>The Broader Imperative</a:t>
            </a:r>
            <a:endParaRPr lang="en-US" sz="1350" dirty="0"/>
          </a:p>
        </p:txBody>
      </p:sp>
      <p:sp>
        <p:nvSpPr>
          <p:cNvPr id="9" name="Text 7"/>
          <p:cNvSpPr/>
          <p:nvPr/>
        </p:nvSpPr>
        <p:spPr>
          <a:xfrm>
            <a:off x="4364459" y="1995264"/>
            <a:ext cx="4248448" cy="680442"/>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The era of static water resource management is ending. Oroville's WCM update — initiated by USACE in 2024 — is the mechanism to translate these findings into practice.</a:t>
            </a:r>
            <a:endParaRPr lang="en-US" sz="1100" dirty="0"/>
          </a:p>
        </p:txBody>
      </p:sp>
      <p:sp>
        <p:nvSpPr>
          <p:cNvPr id="10" name="Text 8"/>
          <p:cNvSpPr/>
          <p:nvPr/>
        </p:nvSpPr>
        <p:spPr>
          <a:xfrm>
            <a:off x="4364459" y="2803252"/>
            <a:ext cx="4248448" cy="453628"/>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The same process applies to </a:t>
            </a:r>
            <a:r>
              <a:rPr lang="en-US" sz="1100" b="1" dirty="0">
                <a:solidFill>
                  <a:srgbClr val="EBECEF"/>
                </a:solidFill>
                <a:latin typeface="Epilogue" pitchFamily="34" charset="0"/>
                <a:ea typeface="Epilogue" pitchFamily="34" charset="-122"/>
                <a:cs typeface="Epilogue" pitchFamily="34" charset="-120"/>
              </a:rPr>
              <a:t>~750 USACE-operated dams</a:t>
            </a:r>
            <a:r>
              <a:rPr lang="en-US" sz="1100" dirty="0">
                <a:solidFill>
                  <a:srgbClr val="EBECEF"/>
                </a:solidFill>
                <a:latin typeface="Epilogue" pitchFamily="34" charset="0"/>
                <a:ea typeface="Epilogue" pitchFamily="34" charset="-122"/>
                <a:cs typeface="Epilogue" pitchFamily="34" charset="-120"/>
              </a:rPr>
              <a:t> nationwide operating under similarly outdated frameworks.</a:t>
            </a:r>
            <a:endParaRPr lang="en-US" sz="1100" dirty="0"/>
          </a:p>
        </p:txBody>
      </p:sp>
      <p:sp>
        <p:nvSpPr>
          <p:cNvPr id="11" name="Shape 9"/>
          <p:cNvSpPr/>
          <p:nvPr/>
        </p:nvSpPr>
        <p:spPr>
          <a:xfrm>
            <a:off x="4364459" y="3416350"/>
            <a:ext cx="4248448" cy="1056010"/>
          </a:xfrm>
          <a:prstGeom prst="roundRect">
            <a:avLst>
              <a:gd name="adj" fmla="val 5638"/>
            </a:avLst>
          </a:prstGeom>
          <a:solidFill>
            <a:srgbClr val="183A13"/>
          </a:solidFill>
          <a:ln/>
        </p:spPr>
        <p:txBody>
          <a:bodyPr/>
          <a:lstStyle/>
          <a:p>
            <a:endParaRPr lang="en-US"/>
          </a:p>
        </p:txBody>
      </p:sp>
      <p:pic>
        <p:nvPicPr>
          <p:cNvPr id="12" name="Image 0" descr="preencoded.png"/>
          <p:cNvPicPr>
            <a:picLocks noChangeAspect="1"/>
          </p:cNvPicPr>
          <p:nvPr/>
        </p:nvPicPr>
        <p:blipFill>
          <a:blip r:embed="rId3"/>
          <a:stretch>
            <a:fillRect/>
          </a:stretch>
        </p:blipFill>
        <p:spPr>
          <a:xfrm>
            <a:off x="4506218" y="3621881"/>
            <a:ext cx="177180" cy="141759"/>
          </a:xfrm>
          <a:prstGeom prst="rect">
            <a:avLst/>
          </a:prstGeom>
        </p:spPr>
      </p:pic>
      <p:sp>
        <p:nvSpPr>
          <p:cNvPr id="13" name="Text 10"/>
          <p:cNvSpPr/>
          <p:nvPr/>
        </p:nvSpPr>
        <p:spPr>
          <a:xfrm>
            <a:off x="4825157" y="3593529"/>
            <a:ext cx="3645991" cy="680442"/>
          </a:xfrm>
          <a:prstGeom prst="rect">
            <a:avLst/>
          </a:prstGeom>
          <a:noFill/>
          <a:ln/>
        </p:spPr>
        <p:txBody>
          <a:bodyPr wrap="square" lIns="0" tIns="0" rIns="0" bIns="0" rtlCol="0" anchor="t"/>
          <a:lstStyle/>
          <a:p>
            <a:pPr marL="0" indent="0" algn="l">
              <a:lnSpc>
                <a:spcPts val="1750"/>
              </a:lnSpc>
              <a:buNone/>
            </a:pPr>
            <a:r>
              <a:rPr lang="en-US" sz="1100" dirty="0">
                <a:solidFill>
                  <a:srgbClr val="FFFFFF"/>
                </a:solidFill>
                <a:latin typeface="Epilogue" pitchFamily="34" charset="0"/>
                <a:ea typeface="Epilogue" pitchFamily="34" charset="-122"/>
                <a:cs typeface="Epilogue" pitchFamily="34" charset="-120"/>
              </a:rPr>
              <a:t>The concrete and steel do not need to change. </a:t>
            </a:r>
            <a:r>
              <a:rPr lang="en-US" sz="1100" b="1" dirty="0">
                <a:solidFill>
                  <a:srgbClr val="FFFFFF"/>
                </a:solidFill>
                <a:latin typeface="Epilogue" pitchFamily="34" charset="0"/>
                <a:ea typeface="Epilogue" pitchFamily="34" charset="-122"/>
                <a:cs typeface="Epilogue" pitchFamily="34" charset="-120"/>
              </a:rPr>
              <a:t>The rules do</a:t>
            </a:r>
            <a:r>
              <a:rPr lang="en-US" sz="1100" dirty="0">
                <a:solidFill>
                  <a:srgbClr val="FFFFFF"/>
                </a:solidFill>
                <a:latin typeface="Epilogue" pitchFamily="34" charset="0"/>
                <a:ea typeface="Epilogue" pitchFamily="34" charset="-122"/>
                <a:cs typeface="Epilogue" pitchFamily="34" charset="-120"/>
              </a:rPr>
              <a:t> — and the tools to write better rules already exist.</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4" name="Text 2"/>
          <p:cNvSpPr/>
          <p:nvPr/>
        </p:nvSpPr>
        <p:spPr>
          <a:xfrm>
            <a:off x="496119" y="991046"/>
            <a:ext cx="6221164" cy="442987"/>
          </a:xfrm>
          <a:prstGeom prst="rect">
            <a:avLst/>
          </a:prstGeom>
          <a:noFill/>
          <a:ln/>
        </p:spPr>
        <p:txBody>
          <a:bodyPr wrap="none" lIns="0" tIns="0" rIns="0" bIns="0" rtlCol="0" anchor="t"/>
          <a:lstStyle/>
          <a:p>
            <a:pPr marL="0" indent="0" algn="l">
              <a:lnSpc>
                <a:spcPts val="3450"/>
              </a:lnSpc>
              <a:buNone/>
            </a:pPr>
            <a:r>
              <a:rPr lang="en-US" sz="2750" dirty="0">
                <a:solidFill>
                  <a:srgbClr val="FFFFFF"/>
                </a:solidFill>
                <a:latin typeface="Fraunces Medium" pitchFamily="34" charset="0"/>
                <a:ea typeface="Fraunces Medium" pitchFamily="34" charset="-122"/>
                <a:cs typeface="Fraunces Medium" pitchFamily="34" charset="-120"/>
              </a:rPr>
              <a:t>Water Management Is Falling Behind</a:t>
            </a:r>
            <a:endParaRPr lang="en-US" sz="2750" dirty="0"/>
          </a:p>
        </p:txBody>
      </p:sp>
      <p:sp>
        <p:nvSpPr>
          <p:cNvPr id="5" name="Text 3"/>
          <p:cNvSpPr/>
          <p:nvPr/>
        </p:nvSpPr>
        <p:spPr>
          <a:xfrm>
            <a:off x="496119" y="1646634"/>
            <a:ext cx="8151763" cy="453628"/>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Water infrastructure across the U.S. operates on static rules designed decades ago — yet the hydrologic conditions those rules were built for have fundamentally changed.</a:t>
            </a:r>
            <a:endParaRPr lang="en-US" sz="1100" dirty="0"/>
          </a:p>
        </p:txBody>
      </p:sp>
      <p:sp>
        <p:nvSpPr>
          <p:cNvPr id="6" name="Shape 4"/>
          <p:cNvSpPr/>
          <p:nvPr/>
        </p:nvSpPr>
        <p:spPr>
          <a:xfrm>
            <a:off x="496119" y="2259732"/>
            <a:ext cx="2622724" cy="2215828"/>
          </a:xfrm>
          <a:prstGeom prst="roundRect">
            <a:avLst>
              <a:gd name="adj" fmla="val 4127"/>
            </a:avLst>
          </a:prstGeom>
          <a:solidFill>
            <a:srgbClr val="080E26"/>
          </a:solidFill>
          <a:ln w="19050">
            <a:solidFill>
              <a:srgbClr val="414A70"/>
            </a:solidFill>
            <a:prstDash val="solid"/>
          </a:ln>
        </p:spPr>
        <p:txBody>
          <a:bodyPr/>
          <a:lstStyle/>
          <a:p>
            <a:endParaRPr lang="en-US"/>
          </a:p>
        </p:txBody>
      </p:sp>
      <p:sp>
        <p:nvSpPr>
          <p:cNvPr id="7" name="Shape 5"/>
          <p:cNvSpPr/>
          <p:nvPr/>
        </p:nvSpPr>
        <p:spPr>
          <a:xfrm>
            <a:off x="477069" y="2259732"/>
            <a:ext cx="76200" cy="2215828"/>
          </a:xfrm>
          <a:prstGeom prst="roundRect">
            <a:avLst>
              <a:gd name="adj" fmla="val 78140"/>
            </a:avLst>
          </a:prstGeom>
          <a:solidFill>
            <a:srgbClr val="8C98CA"/>
          </a:solidFill>
          <a:ln/>
        </p:spPr>
        <p:txBody>
          <a:bodyPr/>
          <a:lstStyle/>
          <a:p>
            <a:endParaRPr lang="en-US"/>
          </a:p>
        </p:txBody>
      </p:sp>
      <p:sp>
        <p:nvSpPr>
          <p:cNvPr id="8" name="Text 6"/>
          <p:cNvSpPr/>
          <p:nvPr/>
        </p:nvSpPr>
        <p:spPr>
          <a:xfrm>
            <a:off x="714077" y="2420541"/>
            <a:ext cx="2045717" cy="221456"/>
          </a:xfrm>
          <a:prstGeom prst="rect">
            <a:avLst/>
          </a:prstGeom>
          <a:noFill/>
          <a:ln/>
        </p:spPr>
        <p:txBody>
          <a:bodyPr wrap="none" lIns="0" tIns="0" rIns="0" bIns="0" rtlCol="0" anchor="t"/>
          <a:lstStyle/>
          <a:p>
            <a:pPr marL="0" indent="0" algn="l">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Outdated Infrastructure</a:t>
            </a:r>
            <a:endParaRPr lang="en-US" sz="1350" dirty="0"/>
          </a:p>
        </p:txBody>
      </p:sp>
      <p:sp>
        <p:nvSpPr>
          <p:cNvPr id="9" name="Text 7"/>
          <p:cNvSpPr/>
          <p:nvPr/>
        </p:nvSpPr>
        <p:spPr>
          <a:xfrm>
            <a:off x="714077" y="2727052"/>
            <a:ext cx="2243956" cy="1587698"/>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Static operating rules govern systems now facing fundamentally different hydrologic conditions — rules that have not been meaningfully revised in over half a century.</a:t>
            </a:r>
            <a:endParaRPr lang="en-US" sz="1100" dirty="0"/>
          </a:p>
        </p:txBody>
      </p:sp>
      <p:sp>
        <p:nvSpPr>
          <p:cNvPr id="10" name="Shape 8"/>
          <p:cNvSpPr/>
          <p:nvPr/>
        </p:nvSpPr>
        <p:spPr>
          <a:xfrm>
            <a:off x="3260601" y="2259732"/>
            <a:ext cx="2622724" cy="2215828"/>
          </a:xfrm>
          <a:prstGeom prst="roundRect">
            <a:avLst>
              <a:gd name="adj" fmla="val 4127"/>
            </a:avLst>
          </a:prstGeom>
          <a:solidFill>
            <a:srgbClr val="080E26"/>
          </a:solidFill>
          <a:ln w="19050">
            <a:solidFill>
              <a:srgbClr val="414A70"/>
            </a:solidFill>
            <a:prstDash val="solid"/>
          </a:ln>
        </p:spPr>
        <p:txBody>
          <a:bodyPr/>
          <a:lstStyle/>
          <a:p>
            <a:endParaRPr lang="en-US"/>
          </a:p>
        </p:txBody>
      </p:sp>
      <p:sp>
        <p:nvSpPr>
          <p:cNvPr id="11" name="Shape 9"/>
          <p:cNvSpPr/>
          <p:nvPr/>
        </p:nvSpPr>
        <p:spPr>
          <a:xfrm>
            <a:off x="3241551" y="2259732"/>
            <a:ext cx="76200" cy="2215828"/>
          </a:xfrm>
          <a:prstGeom prst="roundRect">
            <a:avLst>
              <a:gd name="adj" fmla="val 78140"/>
            </a:avLst>
          </a:prstGeom>
          <a:solidFill>
            <a:srgbClr val="8C98CA"/>
          </a:solidFill>
          <a:ln/>
        </p:spPr>
        <p:txBody>
          <a:bodyPr/>
          <a:lstStyle/>
          <a:p>
            <a:endParaRPr lang="en-US"/>
          </a:p>
        </p:txBody>
      </p:sp>
      <p:sp>
        <p:nvSpPr>
          <p:cNvPr id="12" name="Text 10"/>
          <p:cNvSpPr/>
          <p:nvPr/>
        </p:nvSpPr>
        <p:spPr>
          <a:xfrm>
            <a:off x="3478560" y="2420541"/>
            <a:ext cx="2005236" cy="221456"/>
          </a:xfrm>
          <a:prstGeom prst="rect">
            <a:avLst/>
          </a:prstGeom>
          <a:noFill/>
          <a:ln/>
        </p:spPr>
        <p:txBody>
          <a:bodyPr wrap="none" lIns="0" tIns="0" rIns="0" bIns="0" rtlCol="0" anchor="t"/>
          <a:lstStyle/>
          <a:p>
            <a:pPr marL="0" indent="0" algn="l">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Atmospheric River Risk</a:t>
            </a:r>
            <a:endParaRPr lang="en-US" sz="1350" dirty="0"/>
          </a:p>
        </p:txBody>
      </p:sp>
      <p:sp>
        <p:nvSpPr>
          <p:cNvPr id="13" name="Text 11"/>
          <p:cNvSpPr/>
          <p:nvPr/>
        </p:nvSpPr>
        <p:spPr>
          <a:xfrm>
            <a:off x="3478560" y="2727052"/>
            <a:ext cx="2243956" cy="1360884"/>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Atmospheric rivers drive </a:t>
            </a:r>
            <a:r>
              <a:rPr lang="en-US" sz="1100" b="1" dirty="0">
                <a:solidFill>
                  <a:srgbClr val="EBECEF"/>
                </a:solidFill>
                <a:latin typeface="Epilogue" pitchFamily="34" charset="0"/>
                <a:ea typeface="Epilogue" pitchFamily="34" charset="-122"/>
                <a:cs typeface="Epilogue" pitchFamily="34" charset="-120"/>
              </a:rPr>
              <a:t>over 90% of flood damages</a:t>
            </a:r>
            <a:r>
              <a:rPr lang="en-US" sz="1100" dirty="0">
                <a:solidFill>
                  <a:srgbClr val="EBECEF"/>
                </a:solidFill>
                <a:latin typeface="Epilogue" pitchFamily="34" charset="0"/>
                <a:ea typeface="Epilogue" pitchFamily="34" charset="-122"/>
                <a:cs typeface="Epilogue" pitchFamily="34" charset="-120"/>
              </a:rPr>
              <a:t> in the western U.S. Their intensity is projected to increase significantly under continued climate change.</a:t>
            </a:r>
            <a:endParaRPr lang="en-US" sz="1100" dirty="0"/>
          </a:p>
        </p:txBody>
      </p:sp>
      <p:sp>
        <p:nvSpPr>
          <p:cNvPr id="14" name="Shape 12"/>
          <p:cNvSpPr/>
          <p:nvPr/>
        </p:nvSpPr>
        <p:spPr>
          <a:xfrm>
            <a:off x="6025083" y="2259732"/>
            <a:ext cx="2622724" cy="2215828"/>
          </a:xfrm>
          <a:prstGeom prst="roundRect">
            <a:avLst>
              <a:gd name="adj" fmla="val 4127"/>
            </a:avLst>
          </a:prstGeom>
          <a:solidFill>
            <a:srgbClr val="080E26"/>
          </a:solidFill>
          <a:ln w="19050">
            <a:solidFill>
              <a:srgbClr val="414A70"/>
            </a:solidFill>
            <a:prstDash val="solid"/>
          </a:ln>
        </p:spPr>
        <p:txBody>
          <a:bodyPr/>
          <a:lstStyle/>
          <a:p>
            <a:endParaRPr lang="en-US"/>
          </a:p>
        </p:txBody>
      </p:sp>
      <p:sp>
        <p:nvSpPr>
          <p:cNvPr id="15" name="Shape 13"/>
          <p:cNvSpPr/>
          <p:nvPr/>
        </p:nvSpPr>
        <p:spPr>
          <a:xfrm>
            <a:off x="6006033" y="2259732"/>
            <a:ext cx="76200" cy="2215828"/>
          </a:xfrm>
          <a:prstGeom prst="roundRect">
            <a:avLst>
              <a:gd name="adj" fmla="val 78140"/>
            </a:avLst>
          </a:prstGeom>
          <a:solidFill>
            <a:srgbClr val="8C98CA"/>
          </a:solidFill>
          <a:ln/>
        </p:spPr>
        <p:txBody>
          <a:bodyPr/>
          <a:lstStyle/>
          <a:p>
            <a:endParaRPr lang="en-US"/>
          </a:p>
        </p:txBody>
      </p:sp>
      <p:sp>
        <p:nvSpPr>
          <p:cNvPr id="16" name="Text 14"/>
          <p:cNvSpPr/>
          <p:nvPr/>
        </p:nvSpPr>
        <p:spPr>
          <a:xfrm>
            <a:off x="6243042" y="2420541"/>
            <a:ext cx="1793602" cy="221456"/>
          </a:xfrm>
          <a:prstGeom prst="rect">
            <a:avLst/>
          </a:prstGeom>
          <a:noFill/>
          <a:ln/>
        </p:spPr>
        <p:txBody>
          <a:bodyPr wrap="none" lIns="0" tIns="0" rIns="0" bIns="0" rtlCol="0" anchor="t"/>
          <a:lstStyle/>
          <a:p>
            <a:pPr marL="0" indent="0" algn="l">
              <a:lnSpc>
                <a:spcPts val="1700"/>
              </a:lnSpc>
              <a:buNone/>
            </a:pPr>
            <a:r>
              <a:rPr lang="en-US" sz="1350" dirty="0">
                <a:solidFill>
                  <a:srgbClr val="EBECEF"/>
                </a:solidFill>
                <a:latin typeface="Fraunces Medium" pitchFamily="34" charset="0"/>
                <a:ea typeface="Fraunces Medium" pitchFamily="34" charset="-122"/>
                <a:cs typeface="Fraunces Medium" pitchFamily="34" charset="-120"/>
              </a:rPr>
              <a:t>Science-Practice Gap</a:t>
            </a:r>
            <a:endParaRPr lang="en-US" sz="1350" dirty="0"/>
          </a:p>
        </p:txBody>
      </p:sp>
      <p:sp>
        <p:nvSpPr>
          <p:cNvPr id="17" name="Text 15"/>
          <p:cNvSpPr/>
          <p:nvPr/>
        </p:nvSpPr>
        <p:spPr>
          <a:xfrm>
            <a:off x="6243042" y="2727052"/>
            <a:ext cx="2243956" cy="1360884"/>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The forecasting tools to do better already exist. Yet the gap between available science and operational practice continues to widen with each passing season.</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4" name="Text 2"/>
          <p:cNvSpPr/>
          <p:nvPr/>
        </p:nvSpPr>
        <p:spPr>
          <a:xfrm>
            <a:off x="496119" y="739601"/>
            <a:ext cx="4828952" cy="398711"/>
          </a:xfrm>
          <a:prstGeom prst="rect">
            <a:avLst/>
          </a:prstGeom>
          <a:noFill/>
          <a:ln/>
        </p:spPr>
        <p:txBody>
          <a:bodyPr wrap="none" lIns="0" tIns="0" rIns="0" bIns="0" rtlCol="0" anchor="t"/>
          <a:lstStyle/>
          <a:p>
            <a:pPr marL="0" indent="0" algn="l">
              <a:lnSpc>
                <a:spcPts val="3100"/>
              </a:lnSpc>
              <a:buNone/>
            </a:pPr>
            <a:r>
              <a:rPr lang="en-US" sz="2500" dirty="0">
                <a:solidFill>
                  <a:srgbClr val="FFFFFF"/>
                </a:solidFill>
                <a:latin typeface="Fraunces Medium" pitchFamily="34" charset="0"/>
                <a:ea typeface="Fraunces Medium" pitchFamily="34" charset="-122"/>
                <a:cs typeface="Fraunces Medium" pitchFamily="34" charset="-120"/>
              </a:rPr>
              <a:t>Research Question &amp; Objectives</a:t>
            </a:r>
            <a:endParaRPr lang="en-US" sz="2500" dirty="0"/>
          </a:p>
        </p:txBody>
      </p:sp>
      <p:sp>
        <p:nvSpPr>
          <p:cNvPr id="5" name="Text 3"/>
          <p:cNvSpPr/>
          <p:nvPr/>
        </p:nvSpPr>
        <p:spPr>
          <a:xfrm>
            <a:off x="687437" y="1439689"/>
            <a:ext cx="7960444" cy="387846"/>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"What does effective water resource management look like in an era of increasing climate variability, and how can reservoir operating rules better serve that goal?"</a:t>
            </a:r>
            <a:endParaRPr lang="en-US" sz="1000" dirty="0"/>
          </a:p>
        </p:txBody>
      </p:sp>
      <p:sp>
        <p:nvSpPr>
          <p:cNvPr id="6" name="Shape 4"/>
          <p:cNvSpPr/>
          <p:nvPr/>
        </p:nvSpPr>
        <p:spPr>
          <a:xfrm>
            <a:off x="496119" y="1310506"/>
            <a:ext cx="14288" cy="646212"/>
          </a:xfrm>
          <a:prstGeom prst="rect">
            <a:avLst/>
          </a:prstGeom>
          <a:solidFill>
            <a:srgbClr val="8C98CA"/>
          </a:solidFill>
          <a:ln/>
        </p:spPr>
        <p:txBody>
          <a:bodyPr/>
          <a:lstStyle/>
          <a:p>
            <a:endParaRPr lang="en-US"/>
          </a:p>
        </p:txBody>
      </p:sp>
      <p:sp>
        <p:nvSpPr>
          <p:cNvPr id="7" name="Text 5"/>
          <p:cNvSpPr/>
          <p:nvPr/>
        </p:nvSpPr>
        <p:spPr>
          <a:xfrm>
            <a:off x="496119" y="2085901"/>
            <a:ext cx="255166" cy="159469"/>
          </a:xfrm>
          <a:prstGeom prst="rect">
            <a:avLst/>
          </a:prstGeom>
          <a:noFill/>
          <a:ln/>
        </p:spPr>
        <p:txBody>
          <a:bodyPr wrap="none" lIns="0" tIns="0" rIns="0" bIns="0" rtlCol="0" anchor="ctr"/>
          <a:lstStyle/>
          <a:p>
            <a:pPr marL="0" indent="0" algn="l">
              <a:lnSpc>
                <a:spcPts val="1500"/>
              </a:lnSpc>
              <a:buNone/>
            </a:pPr>
            <a:r>
              <a:rPr lang="en-US" sz="1000" dirty="0">
                <a:solidFill>
                  <a:srgbClr val="EBECEF"/>
                </a:solidFill>
                <a:latin typeface="Fraunces Light" pitchFamily="34" charset="0"/>
                <a:ea typeface="Fraunces Light" pitchFamily="34" charset="-122"/>
                <a:cs typeface="Fraunces Light" pitchFamily="34" charset="-120"/>
              </a:rPr>
              <a:t>01</a:t>
            </a:r>
            <a:endParaRPr lang="en-US" sz="1000" dirty="0"/>
          </a:p>
        </p:txBody>
      </p:sp>
      <p:sp>
        <p:nvSpPr>
          <p:cNvPr id="8" name="Shape 6"/>
          <p:cNvSpPr/>
          <p:nvPr/>
        </p:nvSpPr>
        <p:spPr>
          <a:xfrm>
            <a:off x="496119" y="2288381"/>
            <a:ext cx="4018434" cy="14288"/>
          </a:xfrm>
          <a:prstGeom prst="rect">
            <a:avLst/>
          </a:prstGeom>
          <a:solidFill>
            <a:srgbClr val="8C98CA"/>
          </a:solidFill>
          <a:ln/>
        </p:spPr>
        <p:txBody>
          <a:bodyPr/>
          <a:lstStyle/>
          <a:p>
            <a:endParaRPr lang="en-US"/>
          </a:p>
        </p:txBody>
      </p:sp>
      <p:sp>
        <p:nvSpPr>
          <p:cNvPr id="9" name="Text 7"/>
          <p:cNvSpPr/>
          <p:nvPr/>
        </p:nvSpPr>
        <p:spPr>
          <a:xfrm>
            <a:off x="496119" y="2380729"/>
            <a:ext cx="1594842"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Analyze Operations</a:t>
            </a:r>
            <a:endParaRPr lang="en-US" sz="1250" dirty="0"/>
          </a:p>
        </p:txBody>
      </p:sp>
      <p:sp>
        <p:nvSpPr>
          <p:cNvPr id="10" name="Text 8"/>
          <p:cNvSpPr/>
          <p:nvPr/>
        </p:nvSpPr>
        <p:spPr>
          <a:xfrm>
            <a:off x="496119" y="2648843"/>
            <a:ext cx="4018434" cy="387846"/>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Examine existing reservoir inflow and outflow patterns at Lake Oroville across the historical record.</a:t>
            </a:r>
            <a:endParaRPr lang="en-US" sz="1000" dirty="0"/>
          </a:p>
        </p:txBody>
      </p:sp>
      <p:sp>
        <p:nvSpPr>
          <p:cNvPr id="11" name="Text 9"/>
          <p:cNvSpPr/>
          <p:nvPr/>
        </p:nvSpPr>
        <p:spPr>
          <a:xfrm>
            <a:off x="4629373" y="2085901"/>
            <a:ext cx="255166" cy="159469"/>
          </a:xfrm>
          <a:prstGeom prst="rect">
            <a:avLst/>
          </a:prstGeom>
          <a:noFill/>
          <a:ln/>
        </p:spPr>
        <p:txBody>
          <a:bodyPr wrap="none" lIns="0" tIns="0" rIns="0" bIns="0" rtlCol="0" anchor="ctr"/>
          <a:lstStyle/>
          <a:p>
            <a:pPr marL="0" indent="0" algn="l">
              <a:lnSpc>
                <a:spcPts val="1500"/>
              </a:lnSpc>
              <a:buNone/>
            </a:pPr>
            <a:r>
              <a:rPr lang="en-US" sz="1000" dirty="0">
                <a:solidFill>
                  <a:srgbClr val="EBECEF"/>
                </a:solidFill>
                <a:latin typeface="Fraunces Light" pitchFamily="34" charset="0"/>
                <a:ea typeface="Fraunces Light" pitchFamily="34" charset="-122"/>
                <a:cs typeface="Fraunces Light" pitchFamily="34" charset="-120"/>
              </a:rPr>
              <a:t>02</a:t>
            </a:r>
            <a:endParaRPr lang="en-US" sz="1000" dirty="0"/>
          </a:p>
        </p:txBody>
      </p:sp>
      <p:sp>
        <p:nvSpPr>
          <p:cNvPr id="12" name="Shape 10"/>
          <p:cNvSpPr/>
          <p:nvPr/>
        </p:nvSpPr>
        <p:spPr>
          <a:xfrm>
            <a:off x="4629373" y="2288381"/>
            <a:ext cx="4018508" cy="14288"/>
          </a:xfrm>
          <a:prstGeom prst="rect">
            <a:avLst/>
          </a:prstGeom>
          <a:solidFill>
            <a:srgbClr val="8C98CA"/>
          </a:solidFill>
          <a:ln/>
        </p:spPr>
        <p:txBody>
          <a:bodyPr/>
          <a:lstStyle/>
          <a:p>
            <a:endParaRPr lang="en-US"/>
          </a:p>
        </p:txBody>
      </p:sp>
      <p:sp>
        <p:nvSpPr>
          <p:cNvPr id="13" name="Text 11"/>
          <p:cNvSpPr/>
          <p:nvPr/>
        </p:nvSpPr>
        <p:spPr>
          <a:xfrm>
            <a:off x="4629373" y="2380729"/>
            <a:ext cx="1777529"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Identify Optimal Levels</a:t>
            </a:r>
            <a:endParaRPr lang="en-US" sz="1250" dirty="0"/>
          </a:p>
        </p:txBody>
      </p:sp>
      <p:sp>
        <p:nvSpPr>
          <p:cNvPr id="14" name="Text 12"/>
          <p:cNvSpPr/>
          <p:nvPr/>
        </p:nvSpPr>
        <p:spPr>
          <a:xfrm>
            <a:off x="4629373" y="2648843"/>
            <a:ext cx="4018508"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Determine storage and discharge levels that balance flood control, water supply, and aquifer recharge under variable climate conditions.</a:t>
            </a:r>
            <a:endParaRPr lang="en-US" sz="1000" dirty="0"/>
          </a:p>
        </p:txBody>
      </p:sp>
      <p:sp>
        <p:nvSpPr>
          <p:cNvPr id="15" name="Text 13"/>
          <p:cNvSpPr/>
          <p:nvPr/>
        </p:nvSpPr>
        <p:spPr>
          <a:xfrm>
            <a:off x="496119" y="3441055"/>
            <a:ext cx="255166" cy="159469"/>
          </a:xfrm>
          <a:prstGeom prst="rect">
            <a:avLst/>
          </a:prstGeom>
          <a:noFill/>
          <a:ln/>
        </p:spPr>
        <p:txBody>
          <a:bodyPr wrap="none" lIns="0" tIns="0" rIns="0" bIns="0" rtlCol="0" anchor="ctr"/>
          <a:lstStyle/>
          <a:p>
            <a:pPr marL="0" indent="0" algn="l">
              <a:lnSpc>
                <a:spcPts val="1500"/>
              </a:lnSpc>
              <a:buNone/>
            </a:pPr>
            <a:r>
              <a:rPr lang="en-US" sz="1000" dirty="0">
                <a:solidFill>
                  <a:srgbClr val="EBECEF"/>
                </a:solidFill>
                <a:latin typeface="Fraunces Light" pitchFamily="34" charset="0"/>
                <a:ea typeface="Fraunces Light" pitchFamily="34" charset="-122"/>
                <a:cs typeface="Fraunces Light" pitchFamily="34" charset="-120"/>
              </a:rPr>
              <a:t>03</a:t>
            </a:r>
            <a:endParaRPr lang="en-US" sz="1000" dirty="0"/>
          </a:p>
        </p:txBody>
      </p:sp>
      <p:sp>
        <p:nvSpPr>
          <p:cNvPr id="16" name="Shape 14"/>
          <p:cNvSpPr/>
          <p:nvPr/>
        </p:nvSpPr>
        <p:spPr>
          <a:xfrm>
            <a:off x="496119" y="3643536"/>
            <a:ext cx="4018434" cy="14288"/>
          </a:xfrm>
          <a:prstGeom prst="rect">
            <a:avLst/>
          </a:prstGeom>
          <a:solidFill>
            <a:srgbClr val="8C98CA"/>
          </a:solidFill>
          <a:ln/>
        </p:spPr>
        <p:txBody>
          <a:bodyPr/>
          <a:lstStyle/>
          <a:p>
            <a:endParaRPr lang="en-US"/>
          </a:p>
        </p:txBody>
      </p:sp>
      <p:sp>
        <p:nvSpPr>
          <p:cNvPr id="17" name="Text 15"/>
          <p:cNvSpPr/>
          <p:nvPr/>
        </p:nvSpPr>
        <p:spPr>
          <a:xfrm>
            <a:off x="496119" y="3735884"/>
            <a:ext cx="1594842"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Compare Rule Sets</a:t>
            </a:r>
            <a:endParaRPr lang="en-US" sz="1250" dirty="0"/>
          </a:p>
        </p:txBody>
      </p:sp>
      <p:sp>
        <p:nvSpPr>
          <p:cNvPr id="18" name="Text 16"/>
          <p:cNvSpPr/>
          <p:nvPr/>
        </p:nvSpPr>
        <p:spPr>
          <a:xfrm>
            <a:off x="496119" y="4003997"/>
            <a:ext cx="4018434"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Contrast downstream discharge before and after implementation of Forecast-Informed Reservoir Operations (FIRO).</a:t>
            </a:r>
            <a:endParaRPr lang="en-US" sz="1000" dirty="0"/>
          </a:p>
        </p:txBody>
      </p:sp>
      <p:sp>
        <p:nvSpPr>
          <p:cNvPr id="19" name="Text 17"/>
          <p:cNvSpPr/>
          <p:nvPr/>
        </p:nvSpPr>
        <p:spPr>
          <a:xfrm>
            <a:off x="4629373" y="3441055"/>
            <a:ext cx="255166" cy="159469"/>
          </a:xfrm>
          <a:prstGeom prst="rect">
            <a:avLst/>
          </a:prstGeom>
          <a:noFill/>
          <a:ln/>
        </p:spPr>
        <p:txBody>
          <a:bodyPr wrap="none" lIns="0" tIns="0" rIns="0" bIns="0" rtlCol="0" anchor="ctr"/>
          <a:lstStyle/>
          <a:p>
            <a:pPr marL="0" indent="0" algn="l">
              <a:lnSpc>
                <a:spcPts val="1500"/>
              </a:lnSpc>
              <a:buNone/>
            </a:pPr>
            <a:r>
              <a:rPr lang="en-US" sz="1000" dirty="0">
                <a:solidFill>
                  <a:srgbClr val="EBECEF"/>
                </a:solidFill>
                <a:latin typeface="Fraunces Light" pitchFamily="34" charset="0"/>
                <a:ea typeface="Fraunces Light" pitchFamily="34" charset="-122"/>
                <a:cs typeface="Fraunces Light" pitchFamily="34" charset="-120"/>
              </a:rPr>
              <a:t>04</a:t>
            </a:r>
            <a:endParaRPr lang="en-US" sz="1000" dirty="0"/>
          </a:p>
        </p:txBody>
      </p:sp>
      <p:sp>
        <p:nvSpPr>
          <p:cNvPr id="20" name="Shape 18"/>
          <p:cNvSpPr/>
          <p:nvPr/>
        </p:nvSpPr>
        <p:spPr>
          <a:xfrm>
            <a:off x="4629373" y="3643536"/>
            <a:ext cx="4018508" cy="14288"/>
          </a:xfrm>
          <a:prstGeom prst="rect">
            <a:avLst/>
          </a:prstGeom>
          <a:solidFill>
            <a:srgbClr val="8C98CA"/>
          </a:solidFill>
          <a:ln/>
        </p:spPr>
        <p:txBody>
          <a:bodyPr/>
          <a:lstStyle/>
          <a:p>
            <a:endParaRPr lang="en-US"/>
          </a:p>
        </p:txBody>
      </p:sp>
      <p:sp>
        <p:nvSpPr>
          <p:cNvPr id="21" name="Text 19"/>
          <p:cNvSpPr/>
          <p:nvPr/>
        </p:nvSpPr>
        <p:spPr>
          <a:xfrm>
            <a:off x="4629373" y="3735884"/>
            <a:ext cx="1963192"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Infer Downstream Effects</a:t>
            </a:r>
            <a:endParaRPr lang="en-US" sz="1250" dirty="0"/>
          </a:p>
        </p:txBody>
      </p:sp>
      <p:sp>
        <p:nvSpPr>
          <p:cNvPr id="22" name="Text 20"/>
          <p:cNvSpPr/>
          <p:nvPr/>
        </p:nvSpPr>
        <p:spPr>
          <a:xfrm>
            <a:off x="4629373" y="4003997"/>
            <a:ext cx="4018508"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Assess how forecast-informed operations affect flood risk, water availability, and consistency of regulated releases for downstream users.</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4" name="Text 2"/>
          <p:cNvSpPr/>
          <p:nvPr/>
        </p:nvSpPr>
        <p:spPr>
          <a:xfrm>
            <a:off x="496119" y="854943"/>
            <a:ext cx="5315173" cy="420886"/>
          </a:xfrm>
          <a:prstGeom prst="rect">
            <a:avLst/>
          </a:prstGeom>
          <a:noFill/>
          <a:ln/>
        </p:spPr>
        <p:txBody>
          <a:bodyPr wrap="none" lIns="0" tIns="0" rIns="0" bIns="0" rtlCol="0" anchor="t"/>
          <a:lstStyle/>
          <a:p>
            <a:pPr marL="0" indent="0" algn="l">
              <a:lnSpc>
                <a:spcPts val="3300"/>
              </a:lnSpc>
              <a:buNone/>
            </a:pPr>
            <a:r>
              <a:rPr lang="en-US" sz="2650" dirty="0">
                <a:solidFill>
                  <a:srgbClr val="FFFFFF"/>
                </a:solidFill>
                <a:latin typeface="Fraunces Medium" pitchFamily="34" charset="0"/>
                <a:ea typeface="Fraunces Medium" pitchFamily="34" charset="-122"/>
                <a:cs typeface="Fraunces Medium" pitchFamily="34" charset="-120"/>
              </a:rPr>
              <a:t>Lake Oroville &amp; the Feather River</a:t>
            </a:r>
            <a:endParaRPr lang="en-US" sz="2650" dirty="0"/>
          </a:p>
        </p:txBody>
      </p:sp>
      <p:sp>
        <p:nvSpPr>
          <p:cNvPr id="5" name="Text 3"/>
          <p:cNvSpPr/>
          <p:nvPr/>
        </p:nvSpPr>
        <p:spPr>
          <a:xfrm>
            <a:off x="496119" y="1582862"/>
            <a:ext cx="4335587" cy="210071"/>
          </a:xfrm>
          <a:prstGeom prst="rect">
            <a:avLst/>
          </a:prstGeom>
          <a:noFill/>
          <a:ln/>
        </p:spPr>
        <p:txBody>
          <a:bodyPr wrap="none" lIns="0" tIns="0" rIns="0" bIns="0" rtlCol="0" anchor="t"/>
          <a:lstStyle/>
          <a:p>
            <a:pPr marL="0" indent="0" algn="ctr">
              <a:lnSpc>
                <a:spcPts val="1650"/>
              </a:lnSpc>
              <a:buNone/>
            </a:pPr>
            <a:r>
              <a:rPr lang="en-US" sz="1050" b="1" dirty="0">
                <a:solidFill>
                  <a:srgbClr val="EBECEF"/>
                </a:solidFill>
                <a:latin typeface="Epilogue" pitchFamily="34" charset="0"/>
                <a:ea typeface="Epilogue" pitchFamily="34" charset="-122"/>
                <a:cs typeface="Epilogue" pitchFamily="34" charset="-120"/>
              </a:rPr>
              <a:t>[Figure 1: Study Area Map]</a:t>
            </a:r>
            <a:endParaRPr lang="en-US" sz="1050" dirty="0"/>
          </a:p>
        </p:txBody>
      </p:sp>
      <p:sp>
        <p:nvSpPr>
          <p:cNvPr id="6" name="Shape 4"/>
          <p:cNvSpPr/>
          <p:nvPr/>
        </p:nvSpPr>
        <p:spPr>
          <a:xfrm>
            <a:off x="496119" y="1936849"/>
            <a:ext cx="4335587" cy="974154"/>
          </a:xfrm>
          <a:prstGeom prst="roundRect">
            <a:avLst>
              <a:gd name="adj" fmla="val 5807"/>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30734" y="2125414"/>
            <a:ext cx="168325" cy="134615"/>
          </a:xfrm>
          <a:prstGeom prst="rect">
            <a:avLst/>
          </a:prstGeom>
        </p:spPr>
      </p:pic>
      <p:sp>
        <p:nvSpPr>
          <p:cNvPr id="8" name="Text 5"/>
          <p:cNvSpPr/>
          <p:nvPr/>
        </p:nvSpPr>
        <p:spPr>
          <a:xfrm>
            <a:off x="933673" y="2098402"/>
            <a:ext cx="3763417" cy="630213"/>
          </a:xfrm>
          <a:prstGeom prst="rect">
            <a:avLst/>
          </a:prstGeom>
          <a:noFill/>
          <a:ln/>
        </p:spPr>
        <p:txBody>
          <a:bodyPr wrap="square" lIns="0" tIns="0" rIns="0" bIns="0" rtlCol="0" anchor="t"/>
          <a:lstStyle/>
          <a:p>
            <a:pPr marL="0" indent="0" algn="l">
              <a:lnSpc>
                <a:spcPts val="1650"/>
              </a:lnSpc>
              <a:buNone/>
            </a:pPr>
            <a:r>
              <a:rPr lang="en-US" sz="1050" dirty="0">
                <a:solidFill>
                  <a:srgbClr val="FFFFFF"/>
                </a:solidFill>
                <a:latin typeface="Epilogue" pitchFamily="34" charset="0"/>
                <a:ea typeface="Epilogue" pitchFamily="34" charset="-122"/>
                <a:cs typeface="Epilogue" pitchFamily="34" charset="-120"/>
              </a:rPr>
              <a:t>Figure 1 — Map of Lake Oroville, Feather River Watershed, and downstream constraints including Yuba City / Marysville gauge location.</a:t>
            </a:r>
            <a:endParaRPr lang="en-US" sz="1050" dirty="0"/>
          </a:p>
        </p:txBody>
      </p:sp>
      <p:sp>
        <p:nvSpPr>
          <p:cNvPr id="9" name="Shape 6"/>
          <p:cNvSpPr/>
          <p:nvPr/>
        </p:nvSpPr>
        <p:spPr>
          <a:xfrm>
            <a:off x="5165080" y="1611660"/>
            <a:ext cx="1679749" cy="1247254"/>
          </a:xfrm>
          <a:prstGeom prst="roundRect">
            <a:avLst>
              <a:gd name="adj" fmla="val 4535"/>
            </a:avLst>
          </a:prstGeom>
          <a:solidFill>
            <a:srgbClr val="283157"/>
          </a:solidFill>
          <a:ln w="4763">
            <a:solidFill>
              <a:srgbClr val="414A70"/>
            </a:solidFill>
            <a:prstDash val="solid"/>
          </a:ln>
        </p:spPr>
        <p:txBody>
          <a:bodyPr/>
          <a:lstStyle/>
          <a:p>
            <a:endParaRPr lang="en-US"/>
          </a:p>
        </p:txBody>
      </p:sp>
      <p:sp>
        <p:nvSpPr>
          <p:cNvPr id="10" name="Text 7"/>
          <p:cNvSpPr/>
          <p:nvPr/>
        </p:nvSpPr>
        <p:spPr>
          <a:xfrm>
            <a:off x="5304458" y="1751037"/>
            <a:ext cx="1400994" cy="210369"/>
          </a:xfrm>
          <a:prstGeom prst="rect">
            <a:avLst/>
          </a:prstGeom>
          <a:noFill/>
          <a:ln/>
        </p:spPr>
        <p:txBody>
          <a:bodyPr wrap="none" lIns="0" tIns="0" rIns="0" bIns="0" rtlCol="0" anchor="t"/>
          <a:lstStyle/>
          <a:p>
            <a:pPr marL="0" indent="0" algn="l">
              <a:lnSpc>
                <a:spcPts val="1650"/>
              </a:lnSpc>
              <a:buNone/>
            </a:pPr>
            <a:r>
              <a:rPr lang="en-US" sz="1300" dirty="0">
                <a:solidFill>
                  <a:srgbClr val="EBECEF"/>
                </a:solidFill>
                <a:latin typeface="Fraunces Medium" pitchFamily="34" charset="0"/>
                <a:ea typeface="Fraunces Medium" pitchFamily="34" charset="-122"/>
                <a:cs typeface="Fraunces Medium" pitchFamily="34" charset="-120"/>
              </a:rPr>
              <a:t>Lake Oroville</a:t>
            </a:r>
            <a:endParaRPr lang="en-US" sz="1300" dirty="0"/>
          </a:p>
        </p:txBody>
      </p:sp>
      <p:sp>
        <p:nvSpPr>
          <p:cNvPr id="11" name="Text 8"/>
          <p:cNvSpPr/>
          <p:nvPr/>
        </p:nvSpPr>
        <p:spPr>
          <a:xfrm>
            <a:off x="5304458" y="2089324"/>
            <a:ext cx="1400994" cy="630213"/>
          </a:xfrm>
          <a:prstGeom prst="rect">
            <a:avLst/>
          </a:prstGeom>
          <a:noFill/>
          <a:ln/>
        </p:spPr>
        <p:txBody>
          <a:bodyPr wrap="squar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Largest reservoir in the California State Water Project</a:t>
            </a:r>
            <a:endParaRPr lang="en-US" sz="1050" dirty="0"/>
          </a:p>
        </p:txBody>
      </p:sp>
      <p:sp>
        <p:nvSpPr>
          <p:cNvPr id="12" name="Shape 9"/>
          <p:cNvSpPr/>
          <p:nvPr/>
        </p:nvSpPr>
        <p:spPr>
          <a:xfrm>
            <a:off x="6972746" y="1611660"/>
            <a:ext cx="1679823" cy="1247254"/>
          </a:xfrm>
          <a:prstGeom prst="roundRect">
            <a:avLst>
              <a:gd name="adj" fmla="val 4535"/>
            </a:avLst>
          </a:prstGeom>
          <a:solidFill>
            <a:srgbClr val="283157"/>
          </a:solidFill>
          <a:ln w="4763">
            <a:solidFill>
              <a:srgbClr val="414A70"/>
            </a:solidFill>
            <a:prstDash val="solid"/>
          </a:ln>
        </p:spPr>
        <p:txBody>
          <a:bodyPr/>
          <a:lstStyle/>
          <a:p>
            <a:endParaRPr lang="en-US"/>
          </a:p>
        </p:txBody>
      </p:sp>
      <p:sp>
        <p:nvSpPr>
          <p:cNvPr id="13" name="Text 10"/>
          <p:cNvSpPr/>
          <p:nvPr/>
        </p:nvSpPr>
        <p:spPr>
          <a:xfrm>
            <a:off x="7112124" y="1751037"/>
            <a:ext cx="1401068" cy="210369"/>
          </a:xfrm>
          <a:prstGeom prst="rect">
            <a:avLst/>
          </a:prstGeom>
          <a:noFill/>
          <a:ln/>
        </p:spPr>
        <p:txBody>
          <a:bodyPr wrap="none" lIns="0" tIns="0" rIns="0" bIns="0" rtlCol="0" anchor="t"/>
          <a:lstStyle/>
          <a:p>
            <a:pPr marL="0" indent="0" algn="l">
              <a:lnSpc>
                <a:spcPts val="1650"/>
              </a:lnSpc>
              <a:buNone/>
            </a:pPr>
            <a:r>
              <a:rPr lang="en-US" sz="1300" dirty="0">
                <a:solidFill>
                  <a:srgbClr val="EBECEF"/>
                </a:solidFill>
                <a:latin typeface="Fraunces Medium" pitchFamily="34" charset="0"/>
                <a:ea typeface="Fraunces Medium" pitchFamily="34" charset="-122"/>
                <a:cs typeface="Fraunces Medium" pitchFamily="34" charset="-120"/>
              </a:rPr>
              <a:t>Oroville Dam</a:t>
            </a:r>
            <a:endParaRPr lang="en-US" sz="1300" dirty="0"/>
          </a:p>
        </p:txBody>
      </p:sp>
      <p:sp>
        <p:nvSpPr>
          <p:cNvPr id="14" name="Text 11"/>
          <p:cNvSpPr/>
          <p:nvPr/>
        </p:nvSpPr>
        <p:spPr>
          <a:xfrm>
            <a:off x="7112124" y="2089324"/>
            <a:ext cx="1401068" cy="420142"/>
          </a:xfrm>
          <a:prstGeom prst="rect">
            <a:avLst/>
          </a:prstGeom>
          <a:noFill/>
          <a:ln/>
        </p:spPr>
        <p:txBody>
          <a:bodyPr wrap="squar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Tallest dam in the U.S. at </a:t>
            </a:r>
            <a:r>
              <a:rPr lang="en-US" sz="1050" b="1" dirty="0">
                <a:solidFill>
                  <a:srgbClr val="EBECEF"/>
                </a:solidFill>
                <a:latin typeface="Epilogue" pitchFamily="34" charset="0"/>
                <a:ea typeface="Epilogue" pitchFamily="34" charset="-122"/>
                <a:cs typeface="Epilogue" pitchFamily="34" charset="-120"/>
              </a:rPr>
              <a:t>770 ft</a:t>
            </a:r>
            <a:endParaRPr lang="en-US" sz="1050" dirty="0"/>
          </a:p>
        </p:txBody>
      </p:sp>
      <p:sp>
        <p:nvSpPr>
          <p:cNvPr id="15" name="Shape 12"/>
          <p:cNvSpPr/>
          <p:nvPr/>
        </p:nvSpPr>
        <p:spPr>
          <a:xfrm>
            <a:off x="5165080" y="2986832"/>
            <a:ext cx="1679749" cy="1457623"/>
          </a:xfrm>
          <a:prstGeom prst="roundRect">
            <a:avLst>
              <a:gd name="adj" fmla="val 3881"/>
            </a:avLst>
          </a:prstGeom>
          <a:solidFill>
            <a:srgbClr val="283157"/>
          </a:solidFill>
          <a:ln w="4763">
            <a:solidFill>
              <a:srgbClr val="414A70"/>
            </a:solidFill>
            <a:prstDash val="solid"/>
          </a:ln>
        </p:spPr>
        <p:txBody>
          <a:bodyPr/>
          <a:lstStyle/>
          <a:p>
            <a:endParaRPr lang="en-US"/>
          </a:p>
        </p:txBody>
      </p:sp>
      <p:sp>
        <p:nvSpPr>
          <p:cNvPr id="16" name="Text 13"/>
          <p:cNvSpPr/>
          <p:nvPr/>
        </p:nvSpPr>
        <p:spPr>
          <a:xfrm>
            <a:off x="5304458" y="3126209"/>
            <a:ext cx="1400994" cy="420737"/>
          </a:xfrm>
          <a:prstGeom prst="rect">
            <a:avLst/>
          </a:prstGeom>
          <a:noFill/>
          <a:ln/>
        </p:spPr>
        <p:txBody>
          <a:bodyPr wrap="square" lIns="0" tIns="0" rIns="0" bIns="0" rtlCol="0" anchor="t"/>
          <a:lstStyle/>
          <a:p>
            <a:pPr marL="0" indent="0" algn="l">
              <a:lnSpc>
                <a:spcPts val="1650"/>
              </a:lnSpc>
              <a:buNone/>
            </a:pPr>
            <a:r>
              <a:rPr lang="en-US" sz="1300" dirty="0">
                <a:solidFill>
                  <a:srgbClr val="EBECEF"/>
                </a:solidFill>
                <a:latin typeface="Fraunces Medium" pitchFamily="34" charset="0"/>
                <a:ea typeface="Fraunces Medium" pitchFamily="34" charset="-122"/>
                <a:cs typeface="Fraunces Medium" pitchFamily="34" charset="-120"/>
              </a:rPr>
              <a:t>Feather River Watershed</a:t>
            </a:r>
            <a:endParaRPr lang="en-US" sz="1300" dirty="0"/>
          </a:p>
        </p:txBody>
      </p:sp>
      <p:sp>
        <p:nvSpPr>
          <p:cNvPr id="17" name="Text 14"/>
          <p:cNvSpPr/>
          <p:nvPr/>
        </p:nvSpPr>
        <p:spPr>
          <a:xfrm>
            <a:off x="5304458" y="3674864"/>
            <a:ext cx="1400994" cy="420142"/>
          </a:xfrm>
          <a:prstGeom prst="rect">
            <a:avLst/>
          </a:prstGeom>
          <a:noFill/>
          <a:ln/>
        </p:spPr>
        <p:txBody>
          <a:bodyPr wrap="square" lIns="0" tIns="0" rIns="0" bIns="0" rtlCol="0" anchor="t"/>
          <a:lstStyle/>
          <a:p>
            <a:pPr marL="0" indent="0" algn="l">
              <a:lnSpc>
                <a:spcPts val="1650"/>
              </a:lnSpc>
              <a:buNone/>
            </a:pPr>
            <a:r>
              <a:rPr lang="en-US" sz="1050" b="1" dirty="0">
                <a:solidFill>
                  <a:srgbClr val="EBECEF"/>
                </a:solidFill>
                <a:latin typeface="Epilogue" pitchFamily="34" charset="0"/>
                <a:ea typeface="Epilogue" pitchFamily="34" charset="-122"/>
                <a:cs typeface="Epilogue" pitchFamily="34" charset="-120"/>
              </a:rPr>
              <a:t>3,607 sq mi</a:t>
            </a:r>
            <a:r>
              <a:rPr lang="en-US" sz="1050" dirty="0">
                <a:solidFill>
                  <a:srgbClr val="EBECEF"/>
                </a:solidFill>
                <a:latin typeface="Epilogue" pitchFamily="34" charset="0"/>
                <a:ea typeface="Epilogue" pitchFamily="34" charset="-122"/>
                <a:cs typeface="Epilogue" pitchFamily="34" charset="-120"/>
              </a:rPr>
              <a:t> drainage area</a:t>
            </a:r>
            <a:endParaRPr lang="en-US" sz="1050" dirty="0"/>
          </a:p>
        </p:txBody>
      </p:sp>
      <p:sp>
        <p:nvSpPr>
          <p:cNvPr id="18" name="Shape 15"/>
          <p:cNvSpPr/>
          <p:nvPr/>
        </p:nvSpPr>
        <p:spPr>
          <a:xfrm>
            <a:off x="6972746" y="2986832"/>
            <a:ext cx="1679823" cy="1457623"/>
          </a:xfrm>
          <a:prstGeom prst="roundRect">
            <a:avLst>
              <a:gd name="adj" fmla="val 3881"/>
            </a:avLst>
          </a:prstGeom>
          <a:solidFill>
            <a:srgbClr val="283157"/>
          </a:solidFill>
          <a:ln w="4763">
            <a:solidFill>
              <a:srgbClr val="414A70"/>
            </a:solidFill>
            <a:prstDash val="solid"/>
          </a:ln>
        </p:spPr>
        <p:txBody>
          <a:bodyPr/>
          <a:lstStyle/>
          <a:p>
            <a:endParaRPr lang="en-US"/>
          </a:p>
        </p:txBody>
      </p:sp>
      <p:sp>
        <p:nvSpPr>
          <p:cNvPr id="19" name="Text 16"/>
          <p:cNvSpPr/>
          <p:nvPr/>
        </p:nvSpPr>
        <p:spPr>
          <a:xfrm>
            <a:off x="7112124" y="3126209"/>
            <a:ext cx="1401068" cy="420737"/>
          </a:xfrm>
          <a:prstGeom prst="rect">
            <a:avLst/>
          </a:prstGeom>
          <a:noFill/>
          <a:ln/>
        </p:spPr>
        <p:txBody>
          <a:bodyPr wrap="square" lIns="0" tIns="0" rIns="0" bIns="0" rtlCol="0" anchor="t"/>
          <a:lstStyle/>
          <a:p>
            <a:pPr marL="0" indent="0" algn="l">
              <a:lnSpc>
                <a:spcPts val="1650"/>
              </a:lnSpc>
              <a:buNone/>
            </a:pPr>
            <a:r>
              <a:rPr lang="en-US" sz="1300" dirty="0">
                <a:solidFill>
                  <a:srgbClr val="EBECEF"/>
                </a:solidFill>
                <a:latin typeface="Fraunces Medium" pitchFamily="34" charset="0"/>
                <a:ea typeface="Fraunces Medium" pitchFamily="34" charset="-122"/>
                <a:cs typeface="Fraunces Medium" pitchFamily="34" charset="-120"/>
              </a:rPr>
              <a:t>Downstream Constraint</a:t>
            </a:r>
            <a:endParaRPr lang="en-US" sz="1300" dirty="0"/>
          </a:p>
        </p:txBody>
      </p:sp>
      <p:sp>
        <p:nvSpPr>
          <p:cNvPr id="20" name="Text 17"/>
          <p:cNvSpPr/>
          <p:nvPr/>
        </p:nvSpPr>
        <p:spPr>
          <a:xfrm>
            <a:off x="7112124" y="3674864"/>
            <a:ext cx="1401068" cy="630213"/>
          </a:xfrm>
          <a:prstGeom prst="rect">
            <a:avLst/>
          </a:prstGeom>
          <a:noFill/>
          <a:ln/>
        </p:spPr>
        <p:txBody>
          <a:bodyPr wrap="squar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Channel capacity of </a:t>
            </a:r>
            <a:r>
              <a:rPr lang="en-US" sz="1050" b="1" dirty="0">
                <a:solidFill>
                  <a:srgbClr val="EBECEF"/>
                </a:solidFill>
                <a:latin typeface="Epilogue" pitchFamily="34" charset="0"/>
                <a:ea typeface="Epilogue" pitchFamily="34" charset="-122"/>
                <a:cs typeface="Epilogue" pitchFamily="34" charset="-120"/>
              </a:rPr>
              <a:t>150,000 CFS</a:t>
            </a:r>
            <a:r>
              <a:rPr lang="en-US" sz="1050" dirty="0">
                <a:solidFill>
                  <a:srgbClr val="EBECEF"/>
                </a:solidFill>
                <a:latin typeface="Epilogue" pitchFamily="34" charset="0"/>
                <a:ea typeface="Epilogue" pitchFamily="34" charset="-122"/>
                <a:cs typeface="Epilogue" pitchFamily="34" charset="-120"/>
              </a:rPr>
              <a:t> at Yuba City / Marysville</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4" name="Text 2"/>
          <p:cNvSpPr/>
          <p:nvPr/>
        </p:nvSpPr>
        <p:spPr>
          <a:xfrm>
            <a:off x="496119" y="1260053"/>
            <a:ext cx="5351413" cy="442987"/>
          </a:xfrm>
          <a:prstGeom prst="rect">
            <a:avLst/>
          </a:prstGeom>
          <a:noFill/>
          <a:ln/>
        </p:spPr>
        <p:txBody>
          <a:bodyPr wrap="none" lIns="0" tIns="0" rIns="0" bIns="0" rtlCol="0" anchor="t"/>
          <a:lstStyle/>
          <a:p>
            <a:pPr marL="0" indent="0" algn="l">
              <a:lnSpc>
                <a:spcPts val="3450"/>
              </a:lnSpc>
              <a:buNone/>
            </a:pPr>
            <a:r>
              <a:rPr lang="en-US" sz="2750" dirty="0">
                <a:solidFill>
                  <a:srgbClr val="FFFFFF"/>
                </a:solidFill>
                <a:latin typeface="Fraunces Medium" pitchFamily="34" charset="0"/>
                <a:ea typeface="Fraunces Medium" pitchFamily="34" charset="-122"/>
                <a:cs typeface="Fraunces Medium" pitchFamily="34" charset="-120"/>
              </a:rPr>
              <a:t>The 1970 Water Control Manual</a:t>
            </a:r>
            <a:endParaRPr lang="en-US" sz="2750" dirty="0"/>
          </a:p>
        </p:txBody>
      </p:sp>
      <p:sp>
        <p:nvSpPr>
          <p:cNvPr id="5" name="Text 3"/>
          <p:cNvSpPr/>
          <p:nvPr/>
        </p:nvSpPr>
        <p:spPr>
          <a:xfrm>
            <a:off x="496119" y="2057400"/>
            <a:ext cx="2666628" cy="221456"/>
          </a:xfrm>
          <a:prstGeom prst="rect">
            <a:avLst/>
          </a:prstGeom>
          <a:noFill/>
          <a:ln/>
        </p:spPr>
        <p:txBody>
          <a:bodyPr wrap="none" lIns="0" tIns="0" rIns="0" bIns="0" rtlCol="0" anchor="t"/>
          <a:lstStyle/>
          <a:p>
            <a:pPr marL="0" indent="0" algn="l">
              <a:lnSpc>
                <a:spcPts val="1700"/>
              </a:lnSpc>
              <a:buNone/>
            </a:pPr>
            <a:r>
              <a:rPr lang="en-US" sz="1350" dirty="0">
                <a:solidFill>
                  <a:srgbClr val="FFFFFF"/>
                </a:solidFill>
                <a:latin typeface="Fraunces Medium" pitchFamily="34" charset="0"/>
                <a:ea typeface="Fraunces Medium" pitchFamily="34" charset="-122"/>
                <a:cs typeface="Fraunces Medium" pitchFamily="34" charset="-120"/>
              </a:rPr>
              <a:t>How the Current System Works</a:t>
            </a:r>
            <a:endParaRPr lang="en-US" sz="1350" dirty="0"/>
          </a:p>
        </p:txBody>
      </p:sp>
      <p:sp>
        <p:nvSpPr>
          <p:cNvPr id="6" name="Text 4"/>
          <p:cNvSpPr/>
          <p:nvPr/>
        </p:nvSpPr>
        <p:spPr>
          <a:xfrm>
            <a:off x="496119" y="2420615"/>
            <a:ext cx="3902943" cy="1360884"/>
          </a:xfrm>
          <a:prstGeom prst="rect">
            <a:avLst/>
          </a:prstGeom>
          <a:noFill/>
          <a:ln/>
        </p:spPr>
        <p:txBody>
          <a:bodyPr wrap="square" lIns="0" tIns="0" rIns="0" bIns="0" rtlCol="0" anchor="t"/>
          <a:lstStyle/>
          <a:p>
            <a:pPr marL="0" indent="0" algn="l">
              <a:lnSpc>
                <a:spcPts val="1750"/>
              </a:lnSpc>
              <a:buNone/>
            </a:pPr>
            <a:r>
              <a:rPr lang="en-US" sz="1100" dirty="0">
                <a:solidFill>
                  <a:srgbClr val="EBECEF"/>
                </a:solidFill>
                <a:latin typeface="Epilogue" pitchFamily="34" charset="0"/>
                <a:ea typeface="Epilogue" pitchFamily="34" charset="-122"/>
                <a:cs typeface="Epilogue" pitchFamily="34" charset="-120"/>
              </a:rPr>
              <a:t>The 1970 WCM uses a </a:t>
            </a:r>
            <a:r>
              <a:rPr lang="en-US" sz="1100" b="1" dirty="0">
                <a:solidFill>
                  <a:srgbClr val="EBECEF"/>
                </a:solidFill>
                <a:latin typeface="Epilogue" pitchFamily="34" charset="0"/>
                <a:ea typeface="Epilogue" pitchFamily="34" charset="-122"/>
                <a:cs typeface="Epilogue" pitchFamily="34" charset="-120"/>
              </a:rPr>
              <a:t>static guide curve</a:t>
            </a:r>
            <a:r>
              <a:rPr lang="en-US" sz="1100" dirty="0">
                <a:solidFill>
                  <a:srgbClr val="EBECEF"/>
                </a:solidFill>
                <a:latin typeface="Epilogue" pitchFamily="34" charset="0"/>
                <a:ea typeface="Epilogue" pitchFamily="34" charset="-122"/>
                <a:cs typeface="Epilogue" pitchFamily="34" charset="-120"/>
              </a:rPr>
              <a:t> based on a wetness index (WI = 3.5 to 11+). Maximum flood reservation reaches </a:t>
            </a:r>
            <a:r>
              <a:rPr lang="en-US" sz="1100" b="1" dirty="0">
                <a:solidFill>
                  <a:srgbClr val="EBECEF"/>
                </a:solidFill>
                <a:latin typeface="Epilogue" pitchFamily="34" charset="0"/>
                <a:ea typeface="Epilogue" pitchFamily="34" charset="-122"/>
                <a:cs typeface="Epilogue" pitchFamily="34" charset="-120"/>
              </a:rPr>
              <a:t>750,000 AF</a:t>
            </a:r>
            <a:r>
              <a:rPr lang="en-US" sz="1100" dirty="0">
                <a:solidFill>
                  <a:srgbClr val="EBECEF"/>
                </a:solidFill>
                <a:latin typeface="Epilogue" pitchFamily="34" charset="0"/>
                <a:ea typeface="Epilogue" pitchFamily="34" charset="-122"/>
                <a:cs typeface="Epilogue" pitchFamily="34" charset="-120"/>
              </a:rPr>
              <a:t> at WI = 11 (elevation 848.5 ft). Release schedules are keyed to inflow magnitude with </a:t>
            </a:r>
            <a:r>
              <a:rPr lang="en-US" sz="1100" b="1" dirty="0">
                <a:solidFill>
                  <a:srgbClr val="EBECEF"/>
                </a:solidFill>
                <a:latin typeface="Epilogue" pitchFamily="34" charset="0"/>
                <a:ea typeface="Epilogue" pitchFamily="34" charset="-122"/>
                <a:cs typeface="Epilogue" pitchFamily="34" charset="-120"/>
              </a:rPr>
              <a:t>no forecast information</a:t>
            </a:r>
            <a:r>
              <a:rPr lang="en-US" sz="1100" dirty="0">
                <a:solidFill>
                  <a:srgbClr val="EBECEF"/>
                </a:solidFill>
                <a:latin typeface="Epilogue" pitchFamily="34" charset="0"/>
                <a:ea typeface="Epilogue" pitchFamily="34" charset="-122"/>
                <a:cs typeface="Epilogue" pitchFamily="34" charset="-120"/>
              </a:rPr>
              <a:t> incorporated. Rules have remained unchanged for </a:t>
            </a:r>
            <a:r>
              <a:rPr lang="en-US" sz="1100" b="1" dirty="0">
                <a:solidFill>
                  <a:srgbClr val="EBECEF"/>
                </a:solidFill>
                <a:latin typeface="Epilogue" pitchFamily="34" charset="0"/>
                <a:ea typeface="Epilogue" pitchFamily="34" charset="-122"/>
                <a:cs typeface="Epilogue" pitchFamily="34" charset="-120"/>
              </a:rPr>
              <a:t>55+ years</a:t>
            </a:r>
            <a:r>
              <a:rPr lang="en-US" sz="1100" dirty="0">
                <a:solidFill>
                  <a:srgbClr val="EBECEF"/>
                </a:solidFill>
                <a:latin typeface="Epilogue" pitchFamily="34" charset="0"/>
                <a:ea typeface="Epilogue" pitchFamily="34" charset="-122"/>
                <a:cs typeface="Epilogue" pitchFamily="34" charset="-120"/>
              </a:rPr>
              <a:t>.</a:t>
            </a:r>
            <a:endParaRPr lang="en-US" sz="1100" dirty="0"/>
          </a:p>
        </p:txBody>
      </p:sp>
      <p:sp>
        <p:nvSpPr>
          <p:cNvPr id="7" name="Shape 5"/>
          <p:cNvSpPr/>
          <p:nvPr/>
        </p:nvSpPr>
        <p:spPr>
          <a:xfrm>
            <a:off x="4647605" y="1915641"/>
            <a:ext cx="4107135" cy="2290911"/>
          </a:xfrm>
          <a:prstGeom prst="roundRect">
            <a:avLst>
              <a:gd name="adj" fmla="val 4456"/>
            </a:avLst>
          </a:prstGeom>
          <a:solidFill>
            <a:srgbClr val="1A3A5C"/>
          </a:solidFill>
          <a:ln/>
        </p:spPr>
        <p:txBody>
          <a:bodyPr/>
          <a:lstStyle/>
          <a:p>
            <a:endParaRPr lang="en-US"/>
          </a:p>
        </p:txBody>
      </p:sp>
      <p:sp>
        <p:nvSpPr>
          <p:cNvPr id="8" name="Text 6"/>
          <p:cNvSpPr/>
          <p:nvPr/>
        </p:nvSpPr>
        <p:spPr>
          <a:xfrm>
            <a:off x="4789363" y="2057400"/>
            <a:ext cx="1772022" cy="221456"/>
          </a:xfrm>
          <a:prstGeom prst="rect">
            <a:avLst/>
          </a:prstGeom>
          <a:noFill/>
          <a:ln/>
        </p:spPr>
        <p:txBody>
          <a:bodyPr wrap="none" lIns="0" tIns="0" rIns="0" bIns="0" rtlCol="0" anchor="t"/>
          <a:lstStyle/>
          <a:p>
            <a:pPr marL="0" indent="0" algn="l">
              <a:lnSpc>
                <a:spcPts val="1700"/>
              </a:lnSpc>
              <a:buNone/>
            </a:pPr>
            <a:r>
              <a:rPr lang="en-US" sz="1350" dirty="0">
                <a:solidFill>
                  <a:srgbClr val="FFFFFF"/>
                </a:solidFill>
                <a:latin typeface="Fraunces Medium" pitchFamily="34" charset="0"/>
                <a:ea typeface="Fraunces Medium" pitchFamily="34" charset="-122"/>
                <a:cs typeface="Fraunces Medium" pitchFamily="34" charset="-120"/>
              </a:rPr>
              <a:t>Critical Failures</a:t>
            </a:r>
            <a:endParaRPr lang="en-US" sz="1350" dirty="0"/>
          </a:p>
        </p:txBody>
      </p:sp>
      <p:sp>
        <p:nvSpPr>
          <p:cNvPr id="9" name="Text 7"/>
          <p:cNvSpPr/>
          <p:nvPr/>
        </p:nvSpPr>
        <p:spPr>
          <a:xfrm>
            <a:off x="4789363" y="2420615"/>
            <a:ext cx="3823618" cy="1736378"/>
          </a:xfrm>
          <a:prstGeom prst="rect">
            <a:avLst/>
          </a:prstGeom>
          <a:noFill/>
          <a:ln/>
        </p:spPr>
        <p:txBody>
          <a:bodyPr wrap="square" lIns="0" tIns="0" rIns="0" bIns="0" rtlCol="0" anchor="t"/>
          <a:lstStyle/>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Cannot pre-release water ahead of forecasted storms</a:t>
            </a:r>
            <a:endParaRPr lang="en-US" sz="1100" dirty="0"/>
          </a:p>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Reactive releases after flood pool is already filled</a:t>
            </a:r>
            <a:endParaRPr lang="en-US" sz="1100" dirty="0"/>
          </a:p>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2017 spillway crisis: </a:t>
            </a:r>
            <a:r>
              <a:rPr lang="en-US" sz="1100" b="1" dirty="0">
                <a:solidFill>
                  <a:srgbClr val="EBECEF"/>
                </a:solidFill>
                <a:latin typeface="Epilogue" pitchFamily="34" charset="0"/>
                <a:ea typeface="Epilogue" pitchFamily="34" charset="-122"/>
                <a:cs typeface="Epilogue" pitchFamily="34" charset="-120"/>
              </a:rPr>
              <a:t>188,000 evacuated</a:t>
            </a:r>
            <a:r>
              <a:rPr lang="en-US" sz="1100" dirty="0">
                <a:solidFill>
                  <a:srgbClr val="EBECEF"/>
                </a:solidFill>
                <a:latin typeface="Epilogue" pitchFamily="34" charset="0"/>
                <a:ea typeface="Epilogue" pitchFamily="34" charset="-122"/>
                <a:cs typeface="Epilogue" pitchFamily="34" charset="-120"/>
              </a:rPr>
              <a:t> when emergency spillway activated</a:t>
            </a:r>
            <a:endParaRPr lang="en-US" sz="1100" dirty="0"/>
          </a:p>
          <a:p>
            <a:pPr marL="342900" indent="-342900" algn="l">
              <a:lnSpc>
                <a:spcPts val="1750"/>
              </a:lnSpc>
              <a:buSzPct val="100000"/>
              <a:buChar char="•"/>
            </a:pPr>
            <a:r>
              <a:rPr lang="en-US" sz="1100" dirty="0">
                <a:solidFill>
                  <a:srgbClr val="EBECEF"/>
                </a:solidFill>
                <a:latin typeface="Epilogue" pitchFamily="34" charset="0"/>
                <a:ea typeface="Epilogue" pitchFamily="34" charset="-122"/>
                <a:cs typeface="Epilogue" pitchFamily="34" charset="-120"/>
              </a:rPr>
              <a:t>Static rules cannot adapt to varying storm magnitudes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4" name="Text 2"/>
          <p:cNvSpPr/>
          <p:nvPr/>
        </p:nvSpPr>
        <p:spPr>
          <a:xfrm>
            <a:off x="465162" y="580058"/>
            <a:ext cx="5969198" cy="332259"/>
          </a:xfrm>
          <a:prstGeom prst="rect">
            <a:avLst/>
          </a:prstGeom>
          <a:noFill/>
          <a:ln/>
        </p:spPr>
        <p:txBody>
          <a:bodyPr wrap="none" lIns="0" tIns="0" rIns="0" bIns="0" rtlCol="0" anchor="t"/>
          <a:lstStyle/>
          <a:p>
            <a:pPr marL="0" indent="0" algn="l">
              <a:lnSpc>
                <a:spcPts val="2600"/>
              </a:lnSpc>
              <a:buNone/>
            </a:pPr>
            <a:r>
              <a:rPr lang="en-US" sz="2050" dirty="0">
                <a:solidFill>
                  <a:srgbClr val="FFFFFF"/>
                </a:solidFill>
                <a:latin typeface="Fraunces Medium" pitchFamily="34" charset="0"/>
                <a:ea typeface="Fraunces Medium" pitchFamily="34" charset="-122"/>
                <a:cs typeface="Fraunces Medium" pitchFamily="34" charset="-120"/>
              </a:rPr>
              <a:t>FIRO: Forecast-Informed Reservoir Operations</a:t>
            </a:r>
            <a:endParaRPr lang="en-US" sz="2050" dirty="0"/>
          </a:p>
        </p:txBody>
      </p:sp>
      <p:sp>
        <p:nvSpPr>
          <p:cNvPr id="5" name="Text 3"/>
          <p:cNvSpPr/>
          <p:nvPr/>
        </p:nvSpPr>
        <p:spPr>
          <a:xfrm>
            <a:off x="465162" y="1031900"/>
            <a:ext cx="8213675" cy="297656"/>
          </a:xfrm>
          <a:prstGeom prst="rect">
            <a:avLst/>
          </a:prstGeom>
          <a:noFill/>
          <a:ln/>
        </p:spPr>
        <p:txBody>
          <a:bodyPr wrap="squar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FIRO replaces static guide curves with </a:t>
            </a:r>
            <a:r>
              <a:rPr lang="en-US" sz="800" b="1" dirty="0">
                <a:solidFill>
                  <a:srgbClr val="EBECEF"/>
                </a:solidFill>
                <a:latin typeface="Epilogue" pitchFamily="34" charset="0"/>
                <a:ea typeface="Epilogue" pitchFamily="34" charset="-122"/>
                <a:cs typeface="Epilogue" pitchFamily="34" charset="-120"/>
              </a:rPr>
              <a:t>dynamic, forecast-responsive flood pool management</a:t>
            </a:r>
            <a:r>
              <a:rPr lang="en-US" sz="800" dirty="0">
                <a:solidFill>
                  <a:srgbClr val="EBECEF"/>
                </a:solidFill>
                <a:latin typeface="Epilogue" pitchFamily="34" charset="0"/>
                <a:ea typeface="Epilogue" pitchFamily="34" charset="-122"/>
                <a:cs typeface="Epilogue" pitchFamily="34" charset="-120"/>
              </a:rPr>
              <a:t>, using weather and streamflow forecasts to guide release decisions. Source: Yuba-Feather Final Viability Assessment (2025), ID3A rules developed specifically for Oroville.</a:t>
            </a:r>
            <a:endParaRPr lang="en-US" sz="800" dirty="0"/>
          </a:p>
        </p:txBody>
      </p:sp>
      <p:pic>
        <p:nvPicPr>
          <p:cNvPr id="6" name="Image 0" descr="preencoded.png"/>
          <p:cNvPicPr>
            <a:picLocks noChangeAspect="1"/>
          </p:cNvPicPr>
          <p:nvPr/>
        </p:nvPicPr>
        <p:blipFill>
          <a:blip r:embed="rId3"/>
          <a:stretch>
            <a:fillRect/>
          </a:stretch>
        </p:blipFill>
        <p:spPr>
          <a:xfrm>
            <a:off x="465162" y="1508894"/>
            <a:ext cx="3181648" cy="3181648"/>
          </a:xfrm>
          <a:prstGeom prst="rect">
            <a:avLst/>
          </a:prstGeom>
        </p:spPr>
      </p:pic>
      <p:pic>
        <p:nvPicPr>
          <p:cNvPr id="7" name="Image 1" descr="preencoded.png"/>
          <p:cNvPicPr>
            <a:picLocks noChangeAspect="1"/>
          </p:cNvPicPr>
          <p:nvPr/>
        </p:nvPicPr>
        <p:blipFill>
          <a:blip r:embed="rId4"/>
          <a:stretch>
            <a:fillRect/>
          </a:stretch>
        </p:blipFill>
        <p:spPr>
          <a:xfrm>
            <a:off x="465162" y="1508894"/>
            <a:ext cx="3181648" cy="3181648"/>
          </a:xfrm>
          <a:prstGeom prst="rect">
            <a:avLst/>
          </a:prstGeom>
        </p:spPr>
      </p:pic>
      <p:sp>
        <p:nvSpPr>
          <p:cNvPr id="8" name="Text 4"/>
          <p:cNvSpPr/>
          <p:nvPr/>
        </p:nvSpPr>
        <p:spPr>
          <a:xfrm>
            <a:off x="4706466" y="2008584"/>
            <a:ext cx="1840632" cy="166092"/>
          </a:xfrm>
          <a:prstGeom prst="rect">
            <a:avLst/>
          </a:prstGeom>
          <a:noFill/>
          <a:ln/>
        </p:spPr>
        <p:txBody>
          <a:bodyPr wrap="none" lIns="0" tIns="0" rIns="0" bIns="0" rtlCol="0" anchor="t"/>
          <a:lstStyle/>
          <a:p>
            <a:pPr marL="0" indent="0" algn="l">
              <a:lnSpc>
                <a:spcPts val="1300"/>
              </a:lnSpc>
              <a:buNone/>
            </a:pPr>
            <a:r>
              <a:rPr lang="en-US" sz="1000" dirty="0">
                <a:solidFill>
                  <a:srgbClr val="FFFFFF"/>
                </a:solidFill>
                <a:latin typeface="Fraunces Medium" pitchFamily="34" charset="0"/>
                <a:ea typeface="Fraunces Medium" pitchFamily="34" charset="-122"/>
                <a:cs typeface="Fraunces Medium" pitchFamily="34" charset="-120"/>
              </a:rPr>
              <a:t>Tiered Release Ceilings (CFS)</a:t>
            </a:r>
            <a:endParaRPr lang="en-US" sz="1000" dirty="0"/>
          </a:p>
        </p:txBody>
      </p:sp>
      <p:sp>
        <p:nvSpPr>
          <p:cNvPr id="9" name="Shape 5"/>
          <p:cNvSpPr/>
          <p:nvPr/>
        </p:nvSpPr>
        <p:spPr>
          <a:xfrm>
            <a:off x="4706466" y="2264346"/>
            <a:ext cx="3977134" cy="1298079"/>
          </a:xfrm>
          <a:prstGeom prst="roundRect">
            <a:avLst>
              <a:gd name="adj" fmla="val 3440"/>
            </a:avLst>
          </a:prstGeom>
          <a:noFill/>
          <a:ln w="4763">
            <a:solidFill>
              <a:srgbClr val="FFFFFF">
                <a:alpha val="24000"/>
              </a:srgbClr>
            </a:solidFill>
            <a:prstDash val="solid"/>
          </a:ln>
        </p:spPr>
        <p:txBody>
          <a:bodyPr/>
          <a:lstStyle/>
          <a:p>
            <a:endParaRPr lang="en-US"/>
          </a:p>
        </p:txBody>
      </p:sp>
      <p:sp>
        <p:nvSpPr>
          <p:cNvPr id="10" name="Text 6"/>
          <p:cNvSpPr/>
          <p:nvPr/>
        </p:nvSpPr>
        <p:spPr>
          <a:xfrm>
            <a:off x="4817492" y="2321644"/>
            <a:ext cx="1768897" cy="148828"/>
          </a:xfrm>
          <a:prstGeom prst="rect">
            <a:avLst/>
          </a:prstGeom>
          <a:noFill/>
          <a:ln/>
        </p:spPr>
        <p:txBody>
          <a:bodyPr wrap="none" lIns="0" tIns="0" rIns="0" bIns="0" rtlCol="0" anchor="t"/>
          <a:lstStyle/>
          <a:p>
            <a:pPr marL="0" indent="0" algn="l">
              <a:lnSpc>
                <a:spcPts val="1150"/>
              </a:lnSpc>
              <a:buNone/>
            </a:pPr>
            <a:r>
              <a:rPr lang="en-US" sz="800" b="1" dirty="0">
                <a:solidFill>
                  <a:srgbClr val="EBECEF"/>
                </a:solidFill>
                <a:latin typeface="Epilogue" pitchFamily="34" charset="0"/>
                <a:ea typeface="Epilogue" pitchFamily="34" charset="-122"/>
                <a:cs typeface="Epilogue" pitchFamily="34" charset="-120"/>
              </a:rPr>
              <a:t>AEP Tier</a:t>
            </a:r>
            <a:endParaRPr lang="en-US" sz="800" dirty="0"/>
          </a:p>
        </p:txBody>
      </p:sp>
      <p:sp>
        <p:nvSpPr>
          <p:cNvPr id="11" name="Text 7"/>
          <p:cNvSpPr/>
          <p:nvPr/>
        </p:nvSpPr>
        <p:spPr>
          <a:xfrm>
            <a:off x="6803678" y="2321644"/>
            <a:ext cx="1768897" cy="148828"/>
          </a:xfrm>
          <a:prstGeom prst="rect">
            <a:avLst/>
          </a:prstGeom>
          <a:noFill/>
          <a:ln/>
        </p:spPr>
        <p:txBody>
          <a:bodyPr wrap="none" lIns="0" tIns="0" rIns="0" bIns="0" rtlCol="0" anchor="t"/>
          <a:lstStyle/>
          <a:p>
            <a:pPr marL="0" indent="0" algn="l">
              <a:lnSpc>
                <a:spcPts val="1150"/>
              </a:lnSpc>
              <a:buNone/>
            </a:pPr>
            <a:r>
              <a:rPr lang="en-US" sz="800" b="1" dirty="0">
                <a:solidFill>
                  <a:srgbClr val="EBECEF"/>
                </a:solidFill>
                <a:latin typeface="Epilogue" pitchFamily="34" charset="0"/>
                <a:ea typeface="Epilogue" pitchFamily="34" charset="-122"/>
                <a:cs typeface="Epilogue" pitchFamily="34" charset="-120"/>
              </a:rPr>
              <a:t>Max Release</a:t>
            </a:r>
            <a:endParaRPr lang="en-US" sz="800" dirty="0"/>
          </a:p>
        </p:txBody>
      </p:sp>
      <p:sp>
        <p:nvSpPr>
          <p:cNvPr id="12" name="Text 8"/>
          <p:cNvSpPr/>
          <p:nvPr/>
        </p:nvSpPr>
        <p:spPr>
          <a:xfrm>
            <a:off x="4817492" y="2580308"/>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1-in-5 year</a:t>
            </a:r>
            <a:endParaRPr lang="en-US" sz="800" dirty="0"/>
          </a:p>
        </p:txBody>
      </p:sp>
      <p:sp>
        <p:nvSpPr>
          <p:cNvPr id="13" name="Text 9"/>
          <p:cNvSpPr/>
          <p:nvPr/>
        </p:nvSpPr>
        <p:spPr>
          <a:xfrm>
            <a:off x="6803678" y="2580308"/>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30,000 CFS</a:t>
            </a:r>
            <a:endParaRPr lang="en-US" sz="800" dirty="0"/>
          </a:p>
        </p:txBody>
      </p:sp>
      <p:sp>
        <p:nvSpPr>
          <p:cNvPr id="14" name="Text 10"/>
          <p:cNvSpPr/>
          <p:nvPr/>
        </p:nvSpPr>
        <p:spPr>
          <a:xfrm>
            <a:off x="4817492" y="2838971"/>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1-in-10 year</a:t>
            </a:r>
            <a:endParaRPr lang="en-US" sz="800" dirty="0"/>
          </a:p>
        </p:txBody>
      </p:sp>
      <p:sp>
        <p:nvSpPr>
          <p:cNvPr id="15" name="Text 11"/>
          <p:cNvSpPr/>
          <p:nvPr/>
        </p:nvSpPr>
        <p:spPr>
          <a:xfrm>
            <a:off x="6803678" y="2838971"/>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60,000 CFS</a:t>
            </a:r>
            <a:endParaRPr lang="en-US" sz="800" dirty="0"/>
          </a:p>
        </p:txBody>
      </p:sp>
      <p:sp>
        <p:nvSpPr>
          <p:cNvPr id="16" name="Text 12"/>
          <p:cNvSpPr/>
          <p:nvPr/>
        </p:nvSpPr>
        <p:spPr>
          <a:xfrm>
            <a:off x="4817492" y="3097634"/>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1-in-50 year</a:t>
            </a:r>
            <a:endParaRPr lang="en-US" sz="800" dirty="0"/>
          </a:p>
        </p:txBody>
      </p:sp>
      <p:sp>
        <p:nvSpPr>
          <p:cNvPr id="17" name="Text 13"/>
          <p:cNvSpPr/>
          <p:nvPr/>
        </p:nvSpPr>
        <p:spPr>
          <a:xfrm>
            <a:off x="6803678" y="3097634"/>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100,000 CFS</a:t>
            </a:r>
            <a:endParaRPr lang="en-US" sz="800" dirty="0"/>
          </a:p>
        </p:txBody>
      </p:sp>
      <p:sp>
        <p:nvSpPr>
          <p:cNvPr id="18" name="Text 14"/>
          <p:cNvSpPr/>
          <p:nvPr/>
        </p:nvSpPr>
        <p:spPr>
          <a:xfrm>
            <a:off x="4817492" y="3356297"/>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1-in-100 year</a:t>
            </a:r>
            <a:endParaRPr lang="en-US" sz="800" dirty="0"/>
          </a:p>
        </p:txBody>
      </p:sp>
      <p:sp>
        <p:nvSpPr>
          <p:cNvPr id="19" name="Text 15"/>
          <p:cNvSpPr/>
          <p:nvPr/>
        </p:nvSpPr>
        <p:spPr>
          <a:xfrm>
            <a:off x="6803678" y="3356297"/>
            <a:ext cx="1768897" cy="148828"/>
          </a:xfrm>
          <a:prstGeom prst="rect">
            <a:avLst/>
          </a:prstGeom>
          <a:noFill/>
          <a:ln/>
        </p:spPr>
        <p:txBody>
          <a:bodyPr wrap="none" lIns="0" tIns="0" rIns="0" bIns="0" rtlCol="0" anchor="t"/>
          <a:lstStyle/>
          <a:p>
            <a:pPr marL="0" indent="0" algn="l">
              <a:lnSpc>
                <a:spcPts val="1150"/>
              </a:lnSpc>
              <a:buNone/>
            </a:pPr>
            <a:r>
              <a:rPr lang="en-US" sz="800" dirty="0">
                <a:solidFill>
                  <a:srgbClr val="EBECEF"/>
                </a:solidFill>
                <a:latin typeface="Epilogue" pitchFamily="34" charset="0"/>
                <a:ea typeface="Epilogue" pitchFamily="34" charset="-122"/>
                <a:cs typeface="Epilogue" pitchFamily="34" charset="-120"/>
              </a:rPr>
              <a:t>150,000 CFS</a:t>
            </a:r>
            <a:endParaRPr lang="en-US" sz="800" dirty="0"/>
          </a:p>
        </p:txBody>
      </p:sp>
      <p:sp>
        <p:nvSpPr>
          <p:cNvPr id="20" name="Shape 16"/>
          <p:cNvSpPr/>
          <p:nvPr/>
        </p:nvSpPr>
        <p:spPr>
          <a:xfrm>
            <a:off x="4706466" y="3652093"/>
            <a:ext cx="3977134" cy="528786"/>
          </a:xfrm>
          <a:prstGeom prst="roundRect">
            <a:avLst>
              <a:gd name="adj" fmla="val 8445"/>
            </a:avLst>
          </a:prstGeom>
          <a:solidFill>
            <a:srgbClr val="183A13"/>
          </a:solidFill>
          <a:ln/>
        </p:spPr>
        <p:txBody>
          <a:bodyPr/>
          <a:lstStyle/>
          <a:p>
            <a:endParaRPr lang="en-US"/>
          </a:p>
        </p:txBody>
      </p:sp>
      <p:pic>
        <p:nvPicPr>
          <p:cNvPr id="21" name="Image 2" descr="preencoded.png"/>
          <p:cNvPicPr>
            <a:picLocks noChangeAspect="1"/>
          </p:cNvPicPr>
          <p:nvPr/>
        </p:nvPicPr>
        <p:blipFill>
          <a:blip r:embed="rId5"/>
          <a:stretch>
            <a:fillRect/>
          </a:stretch>
        </p:blipFill>
        <p:spPr>
          <a:xfrm>
            <a:off x="4812729" y="3796680"/>
            <a:ext cx="132904" cy="106263"/>
          </a:xfrm>
          <a:prstGeom prst="rect">
            <a:avLst/>
          </a:prstGeom>
        </p:spPr>
      </p:pic>
      <p:sp>
        <p:nvSpPr>
          <p:cNvPr id="22" name="Text 17"/>
          <p:cNvSpPr/>
          <p:nvPr/>
        </p:nvSpPr>
        <p:spPr>
          <a:xfrm>
            <a:off x="5051896" y="3758357"/>
            <a:ext cx="3525441" cy="297656"/>
          </a:xfrm>
          <a:prstGeom prst="rect">
            <a:avLst/>
          </a:prstGeom>
          <a:noFill/>
          <a:ln/>
        </p:spPr>
        <p:txBody>
          <a:bodyPr wrap="square" lIns="0" tIns="0" rIns="0" bIns="0" rtlCol="0" anchor="t"/>
          <a:lstStyle/>
          <a:p>
            <a:pPr marL="0" indent="0" algn="l">
              <a:lnSpc>
                <a:spcPts val="1150"/>
              </a:lnSpc>
              <a:buNone/>
            </a:pPr>
            <a:r>
              <a:rPr lang="en-US" sz="800" dirty="0">
                <a:solidFill>
                  <a:srgbClr val="FFFFFF"/>
                </a:solidFill>
                <a:latin typeface="Epilogue" pitchFamily="34" charset="0"/>
                <a:ea typeface="Epilogue" pitchFamily="34" charset="-122"/>
                <a:cs typeface="Epilogue" pitchFamily="34" charset="-120"/>
              </a:rPr>
              <a:t>Key Mechanism: Pre-event drawdown creates flood storage space </a:t>
            </a:r>
            <a:r>
              <a:rPr lang="en-US" sz="800" b="1" dirty="0">
                <a:solidFill>
                  <a:srgbClr val="FFFFFF"/>
                </a:solidFill>
                <a:latin typeface="Epilogue" pitchFamily="34" charset="0"/>
                <a:ea typeface="Epilogue" pitchFamily="34" charset="-122"/>
                <a:cs typeface="Epilogue" pitchFamily="34" charset="-120"/>
              </a:rPr>
              <a:t>before</a:t>
            </a:r>
            <a:r>
              <a:rPr lang="en-US" sz="800" dirty="0">
                <a:solidFill>
                  <a:srgbClr val="FFFFFF"/>
                </a:solidFill>
                <a:latin typeface="Epilogue" pitchFamily="34" charset="0"/>
                <a:ea typeface="Epilogue" pitchFamily="34" charset="-122"/>
                <a:cs typeface="Epilogue" pitchFamily="34" charset="-120"/>
              </a:rPr>
              <a:t> the storm arrives.</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4" name="Text 2"/>
          <p:cNvSpPr/>
          <p:nvPr/>
        </p:nvSpPr>
        <p:spPr>
          <a:xfrm>
            <a:off x="496119" y="948184"/>
            <a:ext cx="6054923" cy="398711"/>
          </a:xfrm>
          <a:prstGeom prst="rect">
            <a:avLst/>
          </a:prstGeom>
          <a:noFill/>
          <a:ln/>
        </p:spPr>
        <p:txBody>
          <a:bodyPr wrap="none" lIns="0" tIns="0" rIns="0" bIns="0" rtlCol="0" anchor="t"/>
          <a:lstStyle/>
          <a:p>
            <a:pPr marL="0" indent="0" algn="l">
              <a:lnSpc>
                <a:spcPts val="3100"/>
              </a:lnSpc>
              <a:buNone/>
            </a:pPr>
            <a:r>
              <a:rPr lang="en-US" sz="2500" dirty="0">
                <a:solidFill>
                  <a:srgbClr val="FFFFFF"/>
                </a:solidFill>
                <a:latin typeface="Fraunces Medium" pitchFamily="34" charset="0"/>
                <a:ea typeface="Fraunces Medium" pitchFamily="34" charset="-122"/>
                <a:cs typeface="Fraunces Medium" pitchFamily="34" charset="-120"/>
              </a:rPr>
              <a:t>February 1986 Atmospheric River Flood</a:t>
            </a:r>
            <a:endParaRPr lang="en-US" sz="2500" dirty="0"/>
          </a:p>
        </p:txBody>
      </p:sp>
      <p:sp>
        <p:nvSpPr>
          <p:cNvPr id="9" name="Text 6"/>
          <p:cNvSpPr/>
          <p:nvPr/>
        </p:nvSpPr>
        <p:spPr>
          <a:xfrm>
            <a:off x="683373" y="1545535"/>
            <a:ext cx="3497089" cy="387846"/>
          </a:xfrm>
          <a:prstGeom prst="rect">
            <a:avLst/>
          </a:prstGeom>
          <a:noFill/>
          <a:ln/>
        </p:spPr>
        <p:txBody>
          <a:bodyPr wrap="square" lIns="0" tIns="0" rIns="0" bIns="0" rtlCol="0" anchor="t"/>
          <a:lstStyle/>
          <a:p>
            <a:pPr marL="0" indent="0" algn="l">
              <a:lnSpc>
                <a:spcPts val="1500"/>
              </a:lnSpc>
              <a:buNone/>
            </a:pPr>
            <a:r>
              <a:rPr lang="en-US" sz="1000" b="1" dirty="0">
                <a:solidFill>
                  <a:srgbClr val="EBECEF"/>
                </a:solidFill>
                <a:latin typeface="Epilogue" pitchFamily="34" charset="0"/>
                <a:ea typeface="Epilogue" pitchFamily="34" charset="-122"/>
                <a:cs typeface="Epilogue" pitchFamily="34" charset="-120"/>
              </a:rPr>
              <a:t>Event:</a:t>
            </a:r>
            <a:r>
              <a:rPr lang="en-US" sz="1000" dirty="0">
                <a:solidFill>
                  <a:srgbClr val="EBECEF"/>
                </a:solidFill>
                <a:latin typeface="Epilogue" pitchFamily="34" charset="0"/>
                <a:ea typeface="Epilogue" pitchFamily="34" charset="-122"/>
                <a:cs typeface="Epilogue" pitchFamily="34" charset="-120"/>
              </a:rPr>
              <a:t> 20+ inches of rainfall over 11 days. Observed inflow peaked at </a:t>
            </a:r>
            <a:r>
              <a:rPr lang="en-US" sz="1000" b="1" dirty="0">
                <a:solidFill>
                  <a:srgbClr val="EBECEF"/>
                </a:solidFill>
                <a:latin typeface="Epilogue" pitchFamily="34" charset="0"/>
                <a:ea typeface="Epilogue" pitchFamily="34" charset="-122"/>
                <a:cs typeface="Epilogue" pitchFamily="34" charset="-120"/>
              </a:rPr>
              <a:t>155,000 CFS</a:t>
            </a:r>
            <a:r>
              <a:rPr lang="en-US" sz="1000" dirty="0">
                <a:solidFill>
                  <a:srgbClr val="EBECEF"/>
                </a:solidFill>
                <a:latin typeface="Epilogue" pitchFamily="34" charset="0"/>
                <a:ea typeface="Epilogue" pitchFamily="34" charset="-122"/>
                <a:cs typeface="Epilogue" pitchFamily="34" charset="-120"/>
              </a:rPr>
              <a:t>.</a:t>
            </a:r>
            <a:endParaRPr lang="en-US" sz="1000" dirty="0"/>
          </a:p>
        </p:txBody>
      </p:sp>
      <p:sp>
        <p:nvSpPr>
          <p:cNvPr id="10" name="Shape 7"/>
          <p:cNvSpPr/>
          <p:nvPr/>
        </p:nvSpPr>
        <p:spPr>
          <a:xfrm>
            <a:off x="683373" y="2062564"/>
            <a:ext cx="1691134" cy="1373460"/>
          </a:xfrm>
          <a:prstGeom prst="roundRect">
            <a:avLst>
              <a:gd name="adj" fmla="val 3902"/>
            </a:avLst>
          </a:prstGeom>
          <a:solidFill>
            <a:srgbClr val="080E26"/>
          </a:solidFill>
          <a:ln w="14288">
            <a:solidFill>
              <a:srgbClr val="414A70"/>
            </a:solidFill>
            <a:prstDash val="solid"/>
          </a:ln>
        </p:spPr>
        <p:txBody>
          <a:bodyPr/>
          <a:lstStyle/>
          <a:p>
            <a:endParaRPr lang="en-US"/>
          </a:p>
        </p:txBody>
      </p:sp>
      <p:sp>
        <p:nvSpPr>
          <p:cNvPr id="11" name="Text 8"/>
          <p:cNvSpPr/>
          <p:nvPr/>
        </p:nvSpPr>
        <p:spPr>
          <a:xfrm>
            <a:off x="825206" y="2204398"/>
            <a:ext cx="1407468"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WCM Baseline</a:t>
            </a:r>
            <a:endParaRPr lang="en-US" sz="1250" dirty="0"/>
          </a:p>
        </p:txBody>
      </p:sp>
      <p:sp>
        <p:nvSpPr>
          <p:cNvPr id="12" name="Text 9"/>
          <p:cNvSpPr/>
          <p:nvPr/>
        </p:nvSpPr>
        <p:spPr>
          <a:xfrm>
            <a:off x="825206" y="2518499"/>
            <a:ext cx="1407468" cy="581769"/>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Peak release: </a:t>
            </a:r>
            <a:r>
              <a:rPr lang="en-US" sz="1000" b="1" dirty="0">
                <a:solidFill>
                  <a:srgbClr val="EBECEF"/>
                </a:solidFill>
                <a:latin typeface="Epilogue" pitchFamily="34" charset="0"/>
                <a:ea typeface="Epilogue" pitchFamily="34" charset="-122"/>
                <a:cs typeface="Epilogue" pitchFamily="34" charset="-120"/>
              </a:rPr>
              <a:t>100,000 CFS</a:t>
            </a:r>
            <a:r>
              <a:rPr lang="en-US" sz="1000" dirty="0">
                <a:solidFill>
                  <a:srgbClr val="EBECEF"/>
                </a:solidFill>
                <a:latin typeface="Epilogue" pitchFamily="34" charset="0"/>
                <a:ea typeface="Epilogue" pitchFamily="34" charset="-122"/>
                <a:cs typeface="Epilogue" pitchFamily="34" charset="-120"/>
              </a:rPr>
              <a:t> | Peak elevation: 861.4 ft</a:t>
            </a:r>
            <a:endParaRPr lang="en-US" sz="1000" dirty="0"/>
          </a:p>
        </p:txBody>
      </p:sp>
      <p:sp>
        <p:nvSpPr>
          <p:cNvPr id="13" name="Shape 10"/>
          <p:cNvSpPr/>
          <p:nvPr/>
        </p:nvSpPr>
        <p:spPr>
          <a:xfrm>
            <a:off x="2489328" y="2062564"/>
            <a:ext cx="1691134" cy="1373460"/>
          </a:xfrm>
          <a:prstGeom prst="roundRect">
            <a:avLst>
              <a:gd name="adj" fmla="val 3902"/>
            </a:avLst>
          </a:prstGeom>
          <a:solidFill>
            <a:srgbClr val="080E26"/>
          </a:solidFill>
          <a:ln w="14288">
            <a:solidFill>
              <a:srgbClr val="414A70"/>
            </a:solidFill>
            <a:prstDash val="solid"/>
          </a:ln>
        </p:spPr>
        <p:txBody>
          <a:bodyPr/>
          <a:lstStyle/>
          <a:p>
            <a:endParaRPr lang="en-US"/>
          </a:p>
        </p:txBody>
      </p:sp>
      <p:sp>
        <p:nvSpPr>
          <p:cNvPr id="14" name="Text 11"/>
          <p:cNvSpPr/>
          <p:nvPr/>
        </p:nvSpPr>
        <p:spPr>
          <a:xfrm>
            <a:off x="2631161" y="2204398"/>
            <a:ext cx="1407468"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FIRO Alternative</a:t>
            </a:r>
            <a:endParaRPr lang="en-US" sz="1250" dirty="0"/>
          </a:p>
        </p:txBody>
      </p:sp>
      <p:sp>
        <p:nvSpPr>
          <p:cNvPr id="15" name="Text 12"/>
          <p:cNvSpPr/>
          <p:nvPr/>
        </p:nvSpPr>
        <p:spPr>
          <a:xfrm>
            <a:off x="2631161" y="2518499"/>
            <a:ext cx="1407468" cy="775692"/>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Peak release: </a:t>
            </a:r>
            <a:r>
              <a:rPr lang="en-US" sz="1000" b="1" dirty="0">
                <a:solidFill>
                  <a:srgbClr val="EBECEF"/>
                </a:solidFill>
                <a:latin typeface="Epilogue" pitchFamily="34" charset="0"/>
                <a:ea typeface="Epilogue" pitchFamily="34" charset="-122"/>
                <a:cs typeface="Epilogue" pitchFamily="34" charset="-120"/>
              </a:rPr>
              <a:t>60,000 CFS</a:t>
            </a:r>
            <a:r>
              <a:rPr lang="en-US" sz="1000" dirty="0">
                <a:solidFill>
                  <a:srgbClr val="EBECEF"/>
                </a:solidFill>
                <a:latin typeface="Epilogue" pitchFamily="34" charset="0"/>
                <a:ea typeface="Epilogue" pitchFamily="34" charset="-122"/>
                <a:cs typeface="Epilogue" pitchFamily="34" charset="-120"/>
              </a:rPr>
              <a:t> — a </a:t>
            </a:r>
            <a:r>
              <a:rPr lang="en-US" sz="1000" b="1" dirty="0">
                <a:solidFill>
                  <a:srgbClr val="EBECEF"/>
                </a:solidFill>
                <a:latin typeface="Epilogue" pitchFamily="34" charset="0"/>
                <a:ea typeface="Epilogue" pitchFamily="34" charset="-122"/>
                <a:cs typeface="Epilogue" pitchFamily="34" charset="-120"/>
              </a:rPr>
              <a:t>40.0% reduction</a:t>
            </a:r>
            <a:r>
              <a:rPr lang="en-US" sz="1000" dirty="0">
                <a:solidFill>
                  <a:srgbClr val="EBECEF"/>
                </a:solidFill>
                <a:latin typeface="Epilogue" pitchFamily="34" charset="0"/>
                <a:ea typeface="Epilogue" pitchFamily="34" charset="-122"/>
                <a:cs typeface="Epilogue" pitchFamily="34" charset="-120"/>
              </a:rPr>
              <a:t> | Peak elevation: 900.4 ft</a:t>
            </a:r>
            <a:endParaRPr lang="en-US" sz="1000" dirty="0"/>
          </a:p>
        </p:txBody>
      </p:sp>
      <p:sp>
        <p:nvSpPr>
          <p:cNvPr id="16" name="Shape 13"/>
          <p:cNvSpPr/>
          <p:nvPr/>
        </p:nvSpPr>
        <p:spPr>
          <a:xfrm>
            <a:off x="683373" y="3565207"/>
            <a:ext cx="3497089" cy="701576"/>
          </a:xfrm>
          <a:prstGeom prst="roundRect">
            <a:avLst>
              <a:gd name="adj" fmla="val 7638"/>
            </a:avLst>
          </a:prstGeom>
          <a:solidFill>
            <a:srgbClr val="183A13"/>
          </a:solidFill>
          <a:ln/>
        </p:spPr>
        <p:txBody>
          <a:bodyPr/>
          <a:lstStyle/>
          <a:p>
            <a:endParaRPr lang="en-US"/>
          </a:p>
        </p:txBody>
      </p:sp>
      <p:pic>
        <p:nvPicPr>
          <p:cNvPr id="17" name="Image 1" descr="preencoded.png"/>
          <p:cNvPicPr>
            <a:picLocks noChangeAspect="1"/>
          </p:cNvPicPr>
          <p:nvPr/>
        </p:nvPicPr>
        <p:blipFill>
          <a:blip r:embed="rId3"/>
          <a:stretch>
            <a:fillRect/>
          </a:stretch>
        </p:blipFill>
        <p:spPr>
          <a:xfrm>
            <a:off x="810918" y="3741569"/>
            <a:ext cx="159469" cy="127546"/>
          </a:xfrm>
          <a:prstGeom prst="rect">
            <a:avLst/>
          </a:prstGeom>
        </p:spPr>
      </p:pic>
      <p:sp>
        <p:nvSpPr>
          <p:cNvPr id="18" name="Text 14"/>
          <p:cNvSpPr/>
          <p:nvPr/>
        </p:nvSpPr>
        <p:spPr>
          <a:xfrm>
            <a:off x="1097933" y="3711878"/>
            <a:ext cx="2954982" cy="387846"/>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Neither simulation triggered the emergency spillway.</a:t>
            </a:r>
            <a:endParaRPr lang="en-US" sz="1000" dirty="0"/>
          </a:p>
        </p:txBody>
      </p:sp>
      <p:sp>
        <p:nvSpPr>
          <p:cNvPr id="19" name="Text 3">
            <a:extLst>
              <a:ext uri="{FF2B5EF4-FFF2-40B4-BE49-F238E27FC236}">
                <a16:creationId xmlns:a16="http://schemas.microsoft.com/office/drawing/2014/main" id="{11F0EB90-2456-B17C-14E6-F99BADDBC295}"/>
              </a:ext>
            </a:extLst>
          </p:cNvPr>
          <p:cNvSpPr/>
          <p:nvPr/>
        </p:nvSpPr>
        <p:spPr>
          <a:xfrm>
            <a:off x="4461081" y="1545535"/>
            <a:ext cx="4343400" cy="193923"/>
          </a:xfrm>
          <a:prstGeom prst="rect">
            <a:avLst/>
          </a:prstGeom>
          <a:noFill/>
          <a:ln/>
        </p:spPr>
        <p:txBody>
          <a:bodyPr wrap="none" lIns="0" tIns="0" rIns="0" bIns="0" rtlCol="0" anchor="t"/>
          <a:lstStyle/>
          <a:p>
            <a:pPr marL="0" indent="0" algn="ctr">
              <a:lnSpc>
                <a:spcPts val="1500"/>
              </a:lnSpc>
              <a:buNone/>
            </a:pPr>
            <a:r>
              <a:rPr lang="en-US" sz="1000" b="1" dirty="0">
                <a:solidFill>
                  <a:srgbClr val="EBECEF"/>
                </a:solidFill>
                <a:latin typeface="Epilogue" pitchFamily="34" charset="0"/>
                <a:ea typeface="Epilogue" pitchFamily="34" charset="-122"/>
                <a:cs typeface="Epilogue" pitchFamily="34" charset="-120"/>
              </a:rPr>
              <a:t>[Figure 3: 1986 Event Hydrograph with AR Overlay]</a:t>
            </a:r>
            <a:endParaRPr lang="en-US" sz="1000" dirty="0"/>
          </a:p>
        </p:txBody>
      </p:sp>
      <p:sp>
        <p:nvSpPr>
          <p:cNvPr id="20" name="Shape 4">
            <a:extLst>
              <a:ext uri="{FF2B5EF4-FFF2-40B4-BE49-F238E27FC236}">
                <a16:creationId xmlns:a16="http://schemas.microsoft.com/office/drawing/2014/main" id="{EF8A018B-AB55-5150-842D-077602CBD511}"/>
              </a:ext>
            </a:extLst>
          </p:cNvPr>
          <p:cNvSpPr/>
          <p:nvPr/>
        </p:nvSpPr>
        <p:spPr>
          <a:xfrm>
            <a:off x="4461081" y="1868641"/>
            <a:ext cx="4343400" cy="895499"/>
          </a:xfrm>
          <a:prstGeom prst="roundRect">
            <a:avLst>
              <a:gd name="adj" fmla="val 5984"/>
            </a:avLst>
          </a:prstGeom>
          <a:solidFill>
            <a:srgbClr val="022349"/>
          </a:solidFill>
          <a:ln/>
        </p:spPr>
        <p:txBody>
          <a:bodyPr/>
          <a:lstStyle/>
          <a:p>
            <a:endParaRPr lang="en-US"/>
          </a:p>
        </p:txBody>
      </p:sp>
      <p:pic>
        <p:nvPicPr>
          <p:cNvPr id="21" name="Image 0" descr="preencoded.png">
            <a:extLst>
              <a:ext uri="{FF2B5EF4-FFF2-40B4-BE49-F238E27FC236}">
                <a16:creationId xmlns:a16="http://schemas.microsoft.com/office/drawing/2014/main" id="{0442466D-6577-A9ED-942C-CF63F3A9E229}"/>
              </a:ext>
            </a:extLst>
          </p:cNvPr>
          <p:cNvPicPr>
            <a:picLocks noChangeAspect="1"/>
          </p:cNvPicPr>
          <p:nvPr/>
        </p:nvPicPr>
        <p:blipFill>
          <a:blip r:embed="rId4"/>
          <a:stretch>
            <a:fillRect/>
          </a:stretch>
        </p:blipFill>
        <p:spPr>
          <a:xfrm>
            <a:off x="4588626" y="2045003"/>
            <a:ext cx="159469" cy="127546"/>
          </a:xfrm>
          <a:prstGeom prst="rect">
            <a:avLst/>
          </a:prstGeom>
        </p:spPr>
      </p:pic>
      <p:sp>
        <p:nvSpPr>
          <p:cNvPr id="22" name="Text 5">
            <a:extLst>
              <a:ext uri="{FF2B5EF4-FFF2-40B4-BE49-F238E27FC236}">
                <a16:creationId xmlns:a16="http://schemas.microsoft.com/office/drawing/2014/main" id="{C525BB5A-214A-595D-22E4-B47E83E53B66}"/>
              </a:ext>
            </a:extLst>
          </p:cNvPr>
          <p:cNvSpPr/>
          <p:nvPr/>
        </p:nvSpPr>
        <p:spPr>
          <a:xfrm>
            <a:off x="4875641" y="2015311"/>
            <a:ext cx="3801294" cy="581769"/>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Figure 3 — Observed and simulated inflow/outflow hydrographs for the February 1986 atmospheric river event under WCM and FIRO rule sets.</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496119" y="670620"/>
            <a:ext cx="803077" cy="231651"/>
          </a:xfrm>
          <a:prstGeom prst="roundRect">
            <a:avLst>
              <a:gd name="adj" fmla="val 18507"/>
            </a:avLst>
          </a:prstGeom>
          <a:solidFill>
            <a:srgbClr val="181E34"/>
          </a:solidFill>
          <a:ln/>
        </p:spPr>
        <p:txBody>
          <a:bodyPr/>
          <a:lstStyle/>
          <a:p>
            <a:endParaRPr lang="en-US"/>
          </a:p>
        </p:txBody>
      </p:sp>
      <p:sp>
        <p:nvSpPr>
          <p:cNvPr id="3" name="Text 1"/>
          <p:cNvSpPr/>
          <p:nvPr/>
        </p:nvSpPr>
        <p:spPr>
          <a:xfrm>
            <a:off x="572616" y="708868"/>
            <a:ext cx="650081" cy="155153"/>
          </a:xfrm>
          <a:prstGeom prst="rect">
            <a:avLst/>
          </a:prstGeom>
          <a:noFill/>
          <a:ln/>
        </p:spPr>
        <p:txBody>
          <a:bodyPr wrap="none" lIns="0" tIns="0" rIns="0" bIns="0" rtlCol="0" anchor="t"/>
          <a:lstStyle/>
          <a:p>
            <a:pPr marL="0" indent="0" algn="l">
              <a:lnSpc>
                <a:spcPts val="1200"/>
              </a:lnSpc>
              <a:buNone/>
            </a:pPr>
            <a:r>
              <a:rPr lang="en-US" sz="800" dirty="0">
                <a:solidFill>
                  <a:srgbClr val="EBECEF"/>
                </a:solidFill>
                <a:latin typeface="Epilogue" pitchFamily="34" charset="0"/>
                <a:ea typeface="Epilogue" pitchFamily="34" charset="-122"/>
                <a:cs typeface="Epilogue" pitchFamily="34" charset="-120"/>
              </a:rPr>
              <a:t>CASE STUDY 2</a:t>
            </a:r>
            <a:endParaRPr lang="en-US" sz="800" dirty="0"/>
          </a:p>
        </p:txBody>
      </p:sp>
      <p:sp>
        <p:nvSpPr>
          <p:cNvPr id="4" name="Text 2"/>
          <p:cNvSpPr/>
          <p:nvPr/>
        </p:nvSpPr>
        <p:spPr>
          <a:xfrm>
            <a:off x="496119" y="948184"/>
            <a:ext cx="4654451" cy="398711"/>
          </a:xfrm>
          <a:prstGeom prst="rect">
            <a:avLst/>
          </a:prstGeom>
          <a:noFill/>
          <a:ln/>
        </p:spPr>
        <p:txBody>
          <a:bodyPr wrap="none" lIns="0" tIns="0" rIns="0" bIns="0" rtlCol="0" anchor="t"/>
          <a:lstStyle/>
          <a:p>
            <a:pPr marL="0" indent="0" algn="l">
              <a:lnSpc>
                <a:spcPts val="3100"/>
              </a:lnSpc>
              <a:buNone/>
            </a:pPr>
            <a:r>
              <a:rPr lang="en-US" sz="2500" dirty="0">
                <a:solidFill>
                  <a:srgbClr val="FFFFFF"/>
                </a:solidFill>
                <a:latin typeface="Fraunces Medium" pitchFamily="34" charset="0"/>
                <a:ea typeface="Fraunces Medium" pitchFamily="34" charset="-122"/>
                <a:cs typeface="Fraunces Medium" pitchFamily="34" charset="-120"/>
              </a:rPr>
              <a:t>January 1997 New Year's Flood</a:t>
            </a:r>
            <a:endParaRPr lang="en-US" sz="2500" dirty="0"/>
          </a:p>
        </p:txBody>
      </p:sp>
      <p:sp>
        <p:nvSpPr>
          <p:cNvPr id="5" name="Text 3"/>
          <p:cNvSpPr/>
          <p:nvPr/>
        </p:nvSpPr>
        <p:spPr>
          <a:xfrm>
            <a:off x="496119" y="1622375"/>
            <a:ext cx="4343400" cy="193923"/>
          </a:xfrm>
          <a:prstGeom prst="rect">
            <a:avLst/>
          </a:prstGeom>
          <a:noFill/>
          <a:ln/>
        </p:spPr>
        <p:txBody>
          <a:bodyPr wrap="none" lIns="0" tIns="0" rIns="0" bIns="0" rtlCol="0" anchor="t"/>
          <a:lstStyle/>
          <a:p>
            <a:pPr marL="0" indent="0" algn="ctr">
              <a:lnSpc>
                <a:spcPts val="1500"/>
              </a:lnSpc>
              <a:buNone/>
            </a:pPr>
            <a:r>
              <a:rPr lang="en-US" sz="1000" b="1" dirty="0">
                <a:solidFill>
                  <a:srgbClr val="EBECEF"/>
                </a:solidFill>
                <a:latin typeface="Epilogue" pitchFamily="34" charset="0"/>
                <a:ea typeface="Epilogue" pitchFamily="34" charset="-122"/>
                <a:cs typeface="Epilogue" pitchFamily="34" charset="-120"/>
              </a:rPr>
              <a:t>[Figure 4: 1997 Event Hydrograph with AR Overlay]</a:t>
            </a:r>
            <a:endParaRPr lang="en-US" sz="1000" dirty="0"/>
          </a:p>
        </p:txBody>
      </p:sp>
      <p:sp>
        <p:nvSpPr>
          <p:cNvPr id="6" name="Shape 4"/>
          <p:cNvSpPr/>
          <p:nvPr/>
        </p:nvSpPr>
        <p:spPr>
          <a:xfrm>
            <a:off x="496119" y="1945481"/>
            <a:ext cx="4343400" cy="895499"/>
          </a:xfrm>
          <a:prstGeom prst="roundRect">
            <a:avLst>
              <a:gd name="adj" fmla="val 5984"/>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23664" y="2121843"/>
            <a:ext cx="159469" cy="127546"/>
          </a:xfrm>
          <a:prstGeom prst="rect">
            <a:avLst/>
          </a:prstGeom>
        </p:spPr>
      </p:pic>
      <p:sp>
        <p:nvSpPr>
          <p:cNvPr id="8" name="Text 5"/>
          <p:cNvSpPr/>
          <p:nvPr/>
        </p:nvSpPr>
        <p:spPr>
          <a:xfrm>
            <a:off x="910679" y="2092151"/>
            <a:ext cx="3801294" cy="581769"/>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Figure 4 — Observed and simulated inflow/outflow hydrographs for the January 1997 New Year's flood under WCM and FIRO rule sets.</a:t>
            </a:r>
            <a:endParaRPr lang="en-US" sz="1000" dirty="0"/>
          </a:p>
        </p:txBody>
      </p:sp>
      <p:sp>
        <p:nvSpPr>
          <p:cNvPr id="9" name="Text 6"/>
          <p:cNvSpPr/>
          <p:nvPr/>
        </p:nvSpPr>
        <p:spPr>
          <a:xfrm>
            <a:off x="5155481" y="1622375"/>
            <a:ext cx="3497089" cy="387846"/>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The </a:t>
            </a:r>
            <a:r>
              <a:rPr lang="en-US" sz="1000" b="1" dirty="0">
                <a:solidFill>
                  <a:srgbClr val="EBECEF"/>
                </a:solidFill>
                <a:latin typeface="Epilogue" pitchFamily="34" charset="0"/>
                <a:ea typeface="Epilogue" pitchFamily="34" charset="-122"/>
                <a:cs typeface="Epilogue" pitchFamily="34" charset="-120"/>
              </a:rPr>
              <a:t>most severe event</a:t>
            </a:r>
            <a:r>
              <a:rPr lang="en-US" sz="1000" dirty="0">
                <a:solidFill>
                  <a:srgbClr val="EBECEF"/>
                </a:solidFill>
                <a:latin typeface="Epilogue" pitchFamily="34" charset="0"/>
                <a:ea typeface="Epilogue" pitchFamily="34" charset="-122"/>
                <a:cs typeface="Epilogue" pitchFamily="34" charset="-120"/>
              </a:rPr>
              <a:t> in the modern Oroville record. Full natural flow reached </a:t>
            </a:r>
            <a:r>
              <a:rPr lang="en-US" sz="1000" b="1" dirty="0">
                <a:solidFill>
                  <a:srgbClr val="EBECEF"/>
                </a:solidFill>
                <a:latin typeface="Epilogue" pitchFamily="34" charset="0"/>
                <a:ea typeface="Epilogue" pitchFamily="34" charset="-122"/>
                <a:cs typeface="Epilogue" pitchFamily="34" charset="-120"/>
              </a:rPr>
              <a:t>317,234 CFS</a:t>
            </a:r>
            <a:r>
              <a:rPr lang="en-US" sz="1000" dirty="0">
                <a:solidFill>
                  <a:srgbClr val="EBECEF"/>
                </a:solidFill>
                <a:latin typeface="Epilogue" pitchFamily="34" charset="0"/>
                <a:ea typeface="Epilogue" pitchFamily="34" charset="-122"/>
                <a:cs typeface="Epilogue" pitchFamily="34" charset="-120"/>
              </a:rPr>
              <a:t>.</a:t>
            </a:r>
            <a:endParaRPr lang="en-US" sz="1000" dirty="0"/>
          </a:p>
        </p:txBody>
      </p:sp>
      <p:sp>
        <p:nvSpPr>
          <p:cNvPr id="10" name="Shape 7"/>
          <p:cNvSpPr/>
          <p:nvPr/>
        </p:nvSpPr>
        <p:spPr>
          <a:xfrm>
            <a:off x="5155481" y="2139404"/>
            <a:ext cx="1691134" cy="1373460"/>
          </a:xfrm>
          <a:prstGeom prst="roundRect">
            <a:avLst>
              <a:gd name="adj" fmla="val 3902"/>
            </a:avLst>
          </a:prstGeom>
          <a:solidFill>
            <a:srgbClr val="080E26"/>
          </a:solidFill>
          <a:ln w="14288">
            <a:solidFill>
              <a:srgbClr val="414A70"/>
            </a:solidFill>
            <a:prstDash val="solid"/>
          </a:ln>
        </p:spPr>
        <p:txBody>
          <a:bodyPr/>
          <a:lstStyle/>
          <a:p>
            <a:endParaRPr lang="en-US"/>
          </a:p>
        </p:txBody>
      </p:sp>
      <p:sp>
        <p:nvSpPr>
          <p:cNvPr id="11" name="Text 8"/>
          <p:cNvSpPr/>
          <p:nvPr/>
        </p:nvSpPr>
        <p:spPr>
          <a:xfrm>
            <a:off x="5297314" y="2281238"/>
            <a:ext cx="1407468"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WCM Baseline</a:t>
            </a:r>
            <a:endParaRPr lang="en-US" sz="1250" dirty="0"/>
          </a:p>
        </p:txBody>
      </p:sp>
      <p:sp>
        <p:nvSpPr>
          <p:cNvPr id="12" name="Text 9"/>
          <p:cNvSpPr/>
          <p:nvPr/>
        </p:nvSpPr>
        <p:spPr>
          <a:xfrm>
            <a:off x="5297314" y="2595339"/>
            <a:ext cx="1407468" cy="775692"/>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Peak release: </a:t>
            </a:r>
            <a:r>
              <a:rPr lang="en-US" sz="1000" b="1" dirty="0">
                <a:solidFill>
                  <a:srgbClr val="EBECEF"/>
                </a:solidFill>
                <a:latin typeface="Epilogue" pitchFamily="34" charset="0"/>
                <a:ea typeface="Epilogue" pitchFamily="34" charset="-122"/>
                <a:cs typeface="Epilogue" pitchFamily="34" charset="-120"/>
              </a:rPr>
              <a:t>150,000 CFS</a:t>
            </a:r>
            <a:r>
              <a:rPr lang="en-US" sz="1000" dirty="0">
                <a:solidFill>
                  <a:srgbClr val="EBECEF"/>
                </a:solidFill>
                <a:latin typeface="Epilogue" pitchFamily="34" charset="0"/>
                <a:ea typeface="Epilogue" pitchFamily="34" charset="-122"/>
                <a:cs typeface="Epilogue" pitchFamily="34" charset="-120"/>
              </a:rPr>
              <a:t> — full design discharge | Peak elevation: 892.5 ft</a:t>
            </a:r>
            <a:endParaRPr lang="en-US" sz="1000" dirty="0"/>
          </a:p>
        </p:txBody>
      </p:sp>
      <p:sp>
        <p:nvSpPr>
          <p:cNvPr id="13" name="Shape 10"/>
          <p:cNvSpPr/>
          <p:nvPr/>
        </p:nvSpPr>
        <p:spPr>
          <a:xfrm>
            <a:off x="6961436" y="2139404"/>
            <a:ext cx="1691134" cy="1373460"/>
          </a:xfrm>
          <a:prstGeom prst="roundRect">
            <a:avLst>
              <a:gd name="adj" fmla="val 3902"/>
            </a:avLst>
          </a:prstGeom>
          <a:solidFill>
            <a:srgbClr val="080E26"/>
          </a:solidFill>
          <a:ln w="14288">
            <a:solidFill>
              <a:srgbClr val="414A70"/>
            </a:solidFill>
            <a:prstDash val="solid"/>
          </a:ln>
        </p:spPr>
        <p:txBody>
          <a:bodyPr/>
          <a:lstStyle/>
          <a:p>
            <a:endParaRPr lang="en-US"/>
          </a:p>
        </p:txBody>
      </p:sp>
      <p:sp>
        <p:nvSpPr>
          <p:cNvPr id="14" name="Text 11"/>
          <p:cNvSpPr/>
          <p:nvPr/>
        </p:nvSpPr>
        <p:spPr>
          <a:xfrm>
            <a:off x="7103269" y="2281238"/>
            <a:ext cx="1407468" cy="199281"/>
          </a:xfrm>
          <a:prstGeom prst="rect">
            <a:avLst/>
          </a:prstGeom>
          <a:noFill/>
          <a:ln/>
        </p:spPr>
        <p:txBody>
          <a:bodyPr wrap="none" lIns="0" tIns="0" rIns="0" bIns="0" rtlCol="0" anchor="t"/>
          <a:lstStyle/>
          <a:p>
            <a:pPr marL="0" indent="0" algn="l">
              <a:lnSpc>
                <a:spcPts val="1550"/>
              </a:lnSpc>
              <a:buNone/>
            </a:pPr>
            <a:r>
              <a:rPr lang="en-US" sz="1250" dirty="0">
                <a:solidFill>
                  <a:srgbClr val="EBECEF"/>
                </a:solidFill>
                <a:latin typeface="Fraunces Medium" pitchFamily="34" charset="0"/>
                <a:ea typeface="Fraunces Medium" pitchFamily="34" charset="-122"/>
                <a:cs typeface="Fraunces Medium" pitchFamily="34" charset="-120"/>
              </a:rPr>
              <a:t>FIRO Alternative</a:t>
            </a:r>
            <a:endParaRPr lang="en-US" sz="1250" dirty="0"/>
          </a:p>
        </p:txBody>
      </p:sp>
      <p:sp>
        <p:nvSpPr>
          <p:cNvPr id="15" name="Text 12"/>
          <p:cNvSpPr/>
          <p:nvPr/>
        </p:nvSpPr>
        <p:spPr>
          <a:xfrm>
            <a:off x="7103269" y="2595339"/>
            <a:ext cx="1407468" cy="775692"/>
          </a:xfrm>
          <a:prstGeom prst="rect">
            <a:avLst/>
          </a:prstGeom>
          <a:noFill/>
          <a:ln/>
        </p:spPr>
        <p:txBody>
          <a:bodyPr wrap="square" lIns="0" tIns="0" rIns="0" bIns="0" rtlCol="0" anchor="t"/>
          <a:lstStyle/>
          <a:p>
            <a:pPr marL="0" indent="0" algn="l">
              <a:lnSpc>
                <a:spcPts val="1500"/>
              </a:lnSpc>
              <a:buNone/>
            </a:pPr>
            <a:r>
              <a:rPr lang="en-US" sz="1000" dirty="0">
                <a:solidFill>
                  <a:srgbClr val="EBECEF"/>
                </a:solidFill>
                <a:latin typeface="Epilogue" pitchFamily="34" charset="0"/>
                <a:ea typeface="Epilogue" pitchFamily="34" charset="-122"/>
                <a:cs typeface="Epilogue" pitchFamily="34" charset="-120"/>
              </a:rPr>
              <a:t>Peak release: </a:t>
            </a:r>
            <a:r>
              <a:rPr lang="en-US" sz="1000" b="1" dirty="0">
                <a:solidFill>
                  <a:srgbClr val="EBECEF"/>
                </a:solidFill>
                <a:latin typeface="Epilogue" pitchFamily="34" charset="0"/>
                <a:ea typeface="Epilogue" pitchFamily="34" charset="-122"/>
                <a:cs typeface="Epilogue" pitchFamily="34" charset="-120"/>
              </a:rPr>
              <a:t>124,582 CFS</a:t>
            </a:r>
            <a:r>
              <a:rPr lang="en-US" sz="1000" dirty="0">
                <a:solidFill>
                  <a:srgbClr val="EBECEF"/>
                </a:solidFill>
                <a:latin typeface="Epilogue" pitchFamily="34" charset="0"/>
                <a:ea typeface="Epilogue" pitchFamily="34" charset="-122"/>
                <a:cs typeface="Epilogue" pitchFamily="34" charset="-120"/>
              </a:rPr>
              <a:t> — a </a:t>
            </a:r>
            <a:r>
              <a:rPr lang="en-US" sz="1000" b="1" dirty="0">
                <a:solidFill>
                  <a:srgbClr val="EBECEF"/>
                </a:solidFill>
                <a:latin typeface="Epilogue" pitchFamily="34" charset="0"/>
                <a:ea typeface="Epilogue" pitchFamily="34" charset="-122"/>
                <a:cs typeface="Epilogue" pitchFamily="34" charset="-120"/>
              </a:rPr>
              <a:t>16.9% reduction</a:t>
            </a:r>
            <a:r>
              <a:rPr lang="en-US" sz="1000" dirty="0">
                <a:solidFill>
                  <a:srgbClr val="EBECEF"/>
                </a:solidFill>
                <a:latin typeface="Epilogue" pitchFamily="34" charset="0"/>
                <a:ea typeface="Epilogue" pitchFamily="34" charset="-122"/>
                <a:cs typeface="Epilogue" pitchFamily="34" charset="-120"/>
              </a:rPr>
              <a:t> | Peak elevation: 900.4 ft</a:t>
            </a:r>
            <a:endParaRPr lang="en-US" sz="1000" dirty="0"/>
          </a:p>
        </p:txBody>
      </p:sp>
      <p:sp>
        <p:nvSpPr>
          <p:cNvPr id="16" name="Shape 13"/>
          <p:cNvSpPr/>
          <p:nvPr/>
        </p:nvSpPr>
        <p:spPr>
          <a:xfrm>
            <a:off x="5155481" y="3642047"/>
            <a:ext cx="3497089" cy="701576"/>
          </a:xfrm>
          <a:prstGeom prst="roundRect">
            <a:avLst>
              <a:gd name="adj" fmla="val 7638"/>
            </a:avLst>
          </a:prstGeom>
          <a:solidFill>
            <a:srgbClr val="183A13"/>
          </a:solidFill>
          <a:ln/>
        </p:spPr>
        <p:txBody>
          <a:bodyPr/>
          <a:lstStyle/>
          <a:p>
            <a:endParaRPr lang="en-US"/>
          </a:p>
        </p:txBody>
      </p:sp>
      <p:pic>
        <p:nvPicPr>
          <p:cNvPr id="17" name="Image 1" descr="preencoded.png"/>
          <p:cNvPicPr>
            <a:picLocks noChangeAspect="1"/>
          </p:cNvPicPr>
          <p:nvPr/>
        </p:nvPicPr>
        <p:blipFill>
          <a:blip r:embed="rId4"/>
          <a:stretch>
            <a:fillRect/>
          </a:stretch>
        </p:blipFill>
        <p:spPr>
          <a:xfrm>
            <a:off x="5283026" y="3818409"/>
            <a:ext cx="159469" cy="127546"/>
          </a:xfrm>
          <a:prstGeom prst="rect">
            <a:avLst/>
          </a:prstGeom>
        </p:spPr>
      </p:pic>
      <p:sp>
        <p:nvSpPr>
          <p:cNvPr id="18" name="Text 14"/>
          <p:cNvSpPr/>
          <p:nvPr/>
        </p:nvSpPr>
        <p:spPr>
          <a:xfrm>
            <a:off x="5570041" y="3788718"/>
            <a:ext cx="2954982" cy="387846"/>
          </a:xfrm>
          <a:prstGeom prst="rect">
            <a:avLst/>
          </a:prstGeom>
          <a:noFill/>
          <a:ln/>
        </p:spPr>
        <p:txBody>
          <a:bodyPr wrap="square" lIns="0" tIns="0" rIns="0" bIns="0" rtlCol="0" anchor="t"/>
          <a:lstStyle/>
          <a:p>
            <a:pPr marL="0" indent="0" algn="l">
              <a:lnSpc>
                <a:spcPts val="1500"/>
              </a:lnSpc>
              <a:buNone/>
            </a:pPr>
            <a:r>
              <a:rPr lang="en-US" sz="1000" dirty="0">
                <a:solidFill>
                  <a:srgbClr val="FFFFFF"/>
                </a:solidFill>
                <a:latin typeface="Epilogue" pitchFamily="34" charset="0"/>
                <a:ea typeface="Epilogue" pitchFamily="34" charset="-122"/>
                <a:cs typeface="Epilogue" pitchFamily="34" charset="-120"/>
              </a:rPr>
              <a:t>FIRO kept downstream flow below the 150,000 CFS channel capacity threshold.</a:t>
            </a:r>
            <a:endParaRPr lang="en-US" sz="1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4" name="Text 2"/>
          <p:cNvSpPr/>
          <p:nvPr/>
        </p:nvSpPr>
        <p:spPr>
          <a:xfrm>
            <a:off x="496119" y="832321"/>
            <a:ext cx="4740027" cy="420886"/>
          </a:xfrm>
          <a:prstGeom prst="rect">
            <a:avLst/>
          </a:prstGeom>
          <a:noFill/>
          <a:ln/>
        </p:spPr>
        <p:txBody>
          <a:bodyPr wrap="none" lIns="0" tIns="0" rIns="0" bIns="0" rtlCol="0" anchor="t"/>
          <a:lstStyle/>
          <a:p>
            <a:pPr marL="0" indent="0" algn="l">
              <a:lnSpc>
                <a:spcPts val="3300"/>
              </a:lnSpc>
              <a:buNone/>
            </a:pPr>
            <a:r>
              <a:rPr lang="en-US" sz="2650" dirty="0">
                <a:solidFill>
                  <a:srgbClr val="FFFFFF"/>
                </a:solidFill>
                <a:latin typeface="Fraunces Medium" pitchFamily="34" charset="0"/>
                <a:ea typeface="Fraunces Medium" pitchFamily="34" charset="-122"/>
                <a:cs typeface="Fraunces Medium" pitchFamily="34" charset="-120"/>
              </a:rPr>
              <a:t>February 2017 Spillway Crisis</a:t>
            </a:r>
            <a:endParaRPr lang="en-US" sz="2650" dirty="0"/>
          </a:p>
        </p:txBody>
      </p:sp>
      <p:sp>
        <p:nvSpPr>
          <p:cNvPr id="5" name="Text 3"/>
          <p:cNvSpPr/>
          <p:nvPr/>
        </p:nvSpPr>
        <p:spPr>
          <a:xfrm>
            <a:off x="496119" y="1560240"/>
            <a:ext cx="4335587" cy="210071"/>
          </a:xfrm>
          <a:prstGeom prst="rect">
            <a:avLst/>
          </a:prstGeom>
          <a:noFill/>
          <a:ln/>
        </p:spPr>
        <p:txBody>
          <a:bodyPr wrap="none" lIns="0" tIns="0" rIns="0" bIns="0" rtlCol="0" anchor="t"/>
          <a:lstStyle/>
          <a:p>
            <a:pPr marL="0" indent="0" algn="ctr">
              <a:lnSpc>
                <a:spcPts val="1650"/>
              </a:lnSpc>
              <a:buNone/>
            </a:pPr>
            <a:r>
              <a:rPr lang="en-US" sz="1050" b="1" dirty="0">
                <a:solidFill>
                  <a:srgbClr val="EBECEF"/>
                </a:solidFill>
                <a:latin typeface="Epilogue" pitchFamily="34" charset="0"/>
                <a:ea typeface="Epilogue" pitchFamily="34" charset="-122"/>
                <a:cs typeface="Epilogue" pitchFamily="34" charset="-120"/>
              </a:rPr>
              <a:t>[Figure 5: 2017 Event Hydrograph with AR Overlay]</a:t>
            </a:r>
            <a:endParaRPr lang="en-US" sz="1050" dirty="0"/>
          </a:p>
        </p:txBody>
      </p:sp>
      <p:sp>
        <p:nvSpPr>
          <p:cNvPr id="6" name="Shape 4"/>
          <p:cNvSpPr/>
          <p:nvPr/>
        </p:nvSpPr>
        <p:spPr>
          <a:xfrm>
            <a:off x="496119" y="1914227"/>
            <a:ext cx="4335587" cy="974154"/>
          </a:xfrm>
          <a:prstGeom prst="roundRect">
            <a:avLst>
              <a:gd name="adj" fmla="val 5807"/>
            </a:avLst>
          </a:prstGeom>
          <a:solidFill>
            <a:srgbClr val="022349"/>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630734" y="2102793"/>
            <a:ext cx="168325" cy="134615"/>
          </a:xfrm>
          <a:prstGeom prst="rect">
            <a:avLst/>
          </a:prstGeom>
        </p:spPr>
      </p:pic>
      <p:sp>
        <p:nvSpPr>
          <p:cNvPr id="8" name="Text 5"/>
          <p:cNvSpPr/>
          <p:nvPr/>
        </p:nvSpPr>
        <p:spPr>
          <a:xfrm>
            <a:off x="933673" y="2075780"/>
            <a:ext cx="3763417" cy="630213"/>
          </a:xfrm>
          <a:prstGeom prst="rect">
            <a:avLst/>
          </a:prstGeom>
          <a:noFill/>
          <a:ln/>
        </p:spPr>
        <p:txBody>
          <a:bodyPr wrap="square" lIns="0" tIns="0" rIns="0" bIns="0" rtlCol="0" anchor="t"/>
          <a:lstStyle/>
          <a:p>
            <a:pPr marL="0" indent="0" algn="l">
              <a:lnSpc>
                <a:spcPts val="1650"/>
              </a:lnSpc>
              <a:buNone/>
            </a:pPr>
            <a:r>
              <a:rPr lang="en-US" sz="1050" dirty="0">
                <a:solidFill>
                  <a:srgbClr val="FFFFFF"/>
                </a:solidFill>
                <a:latin typeface="Epilogue" pitchFamily="34" charset="0"/>
                <a:ea typeface="Epilogue" pitchFamily="34" charset="-122"/>
                <a:cs typeface="Epilogue" pitchFamily="34" charset="-120"/>
              </a:rPr>
              <a:t>Figure 5 — Observed and simulated inflow/outflow hydrographs for the February 2017 spillway crisis under WCM and FIRO rule sets.</a:t>
            </a:r>
            <a:endParaRPr lang="en-US" sz="1050" dirty="0"/>
          </a:p>
        </p:txBody>
      </p:sp>
      <p:sp>
        <p:nvSpPr>
          <p:cNvPr id="9" name="Text 6"/>
          <p:cNvSpPr/>
          <p:nvPr/>
        </p:nvSpPr>
        <p:spPr>
          <a:xfrm>
            <a:off x="5165080" y="1560240"/>
            <a:ext cx="3487489" cy="630213"/>
          </a:xfrm>
          <a:prstGeom prst="rect">
            <a:avLst/>
          </a:prstGeom>
          <a:noFill/>
          <a:ln/>
        </p:spPr>
        <p:txBody>
          <a:bodyPr wrap="square" lIns="0" tIns="0" rIns="0" bIns="0" rtlCol="0" anchor="t"/>
          <a:lstStyle/>
          <a:p>
            <a:pPr marL="0" indent="0" algn="l">
              <a:lnSpc>
                <a:spcPts val="1650"/>
              </a:lnSpc>
              <a:buNone/>
            </a:pPr>
            <a:r>
              <a:rPr lang="en-US" sz="1050" b="1" dirty="0">
                <a:solidFill>
                  <a:srgbClr val="EBECEF"/>
                </a:solidFill>
                <a:latin typeface="Epilogue" pitchFamily="34" charset="0"/>
                <a:ea typeface="Epilogue" pitchFamily="34" charset="-122"/>
                <a:cs typeface="Epilogue" pitchFamily="34" charset="-120"/>
              </a:rPr>
              <a:t>The Boundary Case.</a:t>
            </a:r>
            <a:r>
              <a:rPr lang="en-US" sz="1050" dirty="0">
                <a:solidFill>
                  <a:srgbClr val="EBECEF"/>
                </a:solidFill>
                <a:latin typeface="Epilogue" pitchFamily="34" charset="0"/>
                <a:ea typeface="Epilogue" pitchFamily="34" charset="-122"/>
                <a:cs typeface="Epilogue" pitchFamily="34" charset="-120"/>
              </a:rPr>
              <a:t> Spillway failure forced evacuation of </a:t>
            </a:r>
            <a:r>
              <a:rPr lang="en-US" sz="1050" b="1" dirty="0">
                <a:solidFill>
                  <a:srgbClr val="EBECEF"/>
                </a:solidFill>
                <a:latin typeface="Epilogue" pitchFamily="34" charset="0"/>
                <a:ea typeface="Epilogue" pitchFamily="34" charset="-122"/>
                <a:cs typeface="Epilogue" pitchFamily="34" charset="-120"/>
              </a:rPr>
              <a:t>188,000 residents</a:t>
            </a:r>
            <a:r>
              <a:rPr lang="en-US" sz="1050" dirty="0">
                <a:solidFill>
                  <a:srgbClr val="EBECEF"/>
                </a:solidFill>
                <a:latin typeface="Epilogue" pitchFamily="34" charset="0"/>
                <a:ea typeface="Epilogue" pitchFamily="34" charset="-122"/>
                <a:cs typeface="Epilogue" pitchFamily="34" charset="-120"/>
              </a:rPr>
              <a:t>. Inflow arrived as </a:t>
            </a:r>
            <a:r>
              <a:rPr lang="en-US" sz="1050" b="1" dirty="0">
                <a:solidFill>
                  <a:srgbClr val="EBECEF"/>
                </a:solidFill>
                <a:latin typeface="Epilogue" pitchFamily="34" charset="0"/>
                <a:ea typeface="Epilogue" pitchFamily="34" charset="-122"/>
                <a:cs typeface="Epilogue" pitchFamily="34" charset="-120"/>
              </a:rPr>
              <a:t>two pulses</a:t>
            </a:r>
            <a:r>
              <a:rPr lang="en-US" sz="1050" dirty="0">
                <a:solidFill>
                  <a:srgbClr val="EBECEF"/>
                </a:solidFill>
                <a:latin typeface="Epilogue" pitchFamily="34" charset="0"/>
                <a:ea typeface="Epilogue" pitchFamily="34" charset="-122"/>
                <a:cs typeface="Epilogue" pitchFamily="34" charset="-120"/>
              </a:rPr>
              <a:t> separated by one week.</a:t>
            </a:r>
            <a:endParaRPr lang="en-US" sz="1050" dirty="0"/>
          </a:p>
        </p:txBody>
      </p:sp>
      <p:sp>
        <p:nvSpPr>
          <p:cNvPr id="10" name="Shape 7"/>
          <p:cNvSpPr/>
          <p:nvPr/>
        </p:nvSpPr>
        <p:spPr>
          <a:xfrm>
            <a:off x="5165080" y="2334369"/>
            <a:ext cx="3487489" cy="1184225"/>
          </a:xfrm>
          <a:prstGeom prst="roundRect">
            <a:avLst>
              <a:gd name="adj" fmla="val 4777"/>
            </a:avLst>
          </a:prstGeom>
          <a:solidFill>
            <a:srgbClr val="4B3F02"/>
          </a:solidFill>
          <a:ln/>
        </p:spPr>
        <p:txBody>
          <a:bodyPr/>
          <a:lstStyle/>
          <a:p>
            <a:endParaRPr lang="en-US"/>
          </a:p>
        </p:txBody>
      </p:sp>
      <p:pic>
        <p:nvPicPr>
          <p:cNvPr id="11" name="Image 1" descr="preencoded.png"/>
          <p:cNvPicPr>
            <a:picLocks noChangeAspect="1"/>
          </p:cNvPicPr>
          <p:nvPr/>
        </p:nvPicPr>
        <p:blipFill>
          <a:blip r:embed="rId4"/>
          <a:stretch>
            <a:fillRect/>
          </a:stretch>
        </p:blipFill>
        <p:spPr>
          <a:xfrm>
            <a:off x="5299695" y="2522934"/>
            <a:ext cx="168325" cy="134615"/>
          </a:xfrm>
          <a:prstGeom prst="rect">
            <a:avLst/>
          </a:prstGeom>
        </p:spPr>
      </p:pic>
      <p:sp>
        <p:nvSpPr>
          <p:cNvPr id="12" name="Text 8"/>
          <p:cNvSpPr/>
          <p:nvPr/>
        </p:nvSpPr>
        <p:spPr>
          <a:xfrm>
            <a:off x="5602635" y="2495922"/>
            <a:ext cx="2915320" cy="840284"/>
          </a:xfrm>
          <a:prstGeom prst="rect">
            <a:avLst/>
          </a:prstGeom>
          <a:noFill/>
          <a:ln/>
        </p:spPr>
        <p:txBody>
          <a:bodyPr wrap="square" lIns="0" tIns="0" rIns="0" bIns="0" rtlCol="0" anchor="t"/>
          <a:lstStyle/>
          <a:p>
            <a:pPr marL="0" indent="0" algn="l">
              <a:lnSpc>
                <a:spcPts val="1650"/>
              </a:lnSpc>
              <a:buNone/>
            </a:pPr>
            <a:r>
              <a:rPr lang="en-US" sz="1050" dirty="0">
                <a:solidFill>
                  <a:srgbClr val="FFFFFF"/>
                </a:solidFill>
                <a:latin typeface="Epilogue" pitchFamily="34" charset="0"/>
                <a:ea typeface="Epilogue" pitchFamily="34" charset="-122"/>
                <a:cs typeface="Epilogue" pitchFamily="34" charset="-120"/>
              </a:rPr>
              <a:t>The 5-day forecast window could not fully resolve the multi-pulse storm sequence — neither triggered the emergency spillway, but FIRO reached its limits.</a:t>
            </a:r>
            <a:endParaRPr lang="en-US" sz="1050" dirty="0"/>
          </a:p>
        </p:txBody>
      </p:sp>
      <p:sp>
        <p:nvSpPr>
          <p:cNvPr id="13" name="Shape 9"/>
          <p:cNvSpPr/>
          <p:nvPr/>
        </p:nvSpPr>
        <p:spPr>
          <a:xfrm>
            <a:off x="496119" y="3806428"/>
            <a:ext cx="8151763" cy="804490"/>
          </a:xfrm>
          <a:prstGeom prst="roundRect">
            <a:avLst>
              <a:gd name="adj" fmla="val 7031"/>
            </a:avLst>
          </a:prstGeom>
          <a:solidFill>
            <a:srgbClr val="080E26"/>
          </a:solidFill>
          <a:ln w="19050">
            <a:solidFill>
              <a:srgbClr val="414A70"/>
            </a:solidFill>
            <a:prstDash val="solid"/>
          </a:ln>
        </p:spPr>
        <p:txBody>
          <a:bodyPr/>
          <a:lstStyle/>
          <a:p>
            <a:endParaRPr lang="en-US"/>
          </a:p>
        </p:txBody>
      </p:sp>
      <p:sp>
        <p:nvSpPr>
          <p:cNvPr id="14" name="Text 10"/>
          <p:cNvSpPr/>
          <p:nvPr/>
        </p:nvSpPr>
        <p:spPr>
          <a:xfrm>
            <a:off x="649784" y="3960093"/>
            <a:ext cx="1683469" cy="210369"/>
          </a:xfrm>
          <a:prstGeom prst="rect">
            <a:avLst/>
          </a:prstGeom>
          <a:noFill/>
          <a:ln/>
        </p:spPr>
        <p:txBody>
          <a:bodyPr wrap="none" lIns="0" tIns="0" rIns="0" bIns="0" rtlCol="0" anchor="t"/>
          <a:lstStyle/>
          <a:p>
            <a:pPr marL="0" indent="0" algn="l">
              <a:lnSpc>
                <a:spcPts val="1650"/>
              </a:lnSpc>
              <a:buNone/>
            </a:pPr>
            <a:r>
              <a:rPr lang="en-US" sz="1300" dirty="0">
                <a:solidFill>
                  <a:srgbClr val="EBECEF"/>
                </a:solidFill>
                <a:latin typeface="Fraunces Medium" pitchFamily="34" charset="0"/>
                <a:ea typeface="Fraunces Medium" pitchFamily="34" charset="-122"/>
                <a:cs typeface="Fraunces Medium" pitchFamily="34" charset="-120"/>
              </a:rPr>
              <a:t>Both Simulations</a:t>
            </a:r>
            <a:endParaRPr lang="en-US" sz="1300" dirty="0"/>
          </a:p>
        </p:txBody>
      </p:sp>
      <p:sp>
        <p:nvSpPr>
          <p:cNvPr id="15" name="Text 11"/>
          <p:cNvSpPr/>
          <p:nvPr/>
        </p:nvSpPr>
        <p:spPr>
          <a:xfrm>
            <a:off x="649784" y="4247183"/>
            <a:ext cx="7844433" cy="210071"/>
          </a:xfrm>
          <a:prstGeom prst="rect">
            <a:avLst/>
          </a:prstGeom>
          <a:noFill/>
          <a:ln/>
        </p:spPr>
        <p:txBody>
          <a:bodyPr wrap="none" lIns="0" tIns="0" rIns="0" bIns="0" rtlCol="0" anchor="t"/>
          <a:lstStyle/>
          <a:p>
            <a:pPr marL="0" indent="0" algn="l">
              <a:lnSpc>
                <a:spcPts val="1650"/>
              </a:lnSpc>
              <a:buNone/>
            </a:pPr>
            <a:r>
              <a:rPr lang="en-US" sz="1050" dirty="0">
                <a:solidFill>
                  <a:srgbClr val="EBECEF"/>
                </a:solidFill>
                <a:latin typeface="Epilogue" pitchFamily="34" charset="0"/>
                <a:ea typeface="Epilogue" pitchFamily="34" charset="-122"/>
                <a:cs typeface="Epilogue" pitchFamily="34" charset="-120"/>
              </a:rPr>
              <a:t>Peaked at </a:t>
            </a:r>
            <a:r>
              <a:rPr lang="en-US" sz="1050" b="1" dirty="0">
                <a:solidFill>
                  <a:srgbClr val="EBECEF"/>
                </a:solidFill>
                <a:latin typeface="Epilogue" pitchFamily="34" charset="0"/>
                <a:ea typeface="Epilogue" pitchFamily="34" charset="-122"/>
                <a:cs typeface="Epilogue" pitchFamily="34" charset="-120"/>
              </a:rPr>
              <a:t>100,000 CFS</a:t>
            </a:r>
            <a:r>
              <a:rPr lang="en-US" sz="1050" dirty="0">
                <a:solidFill>
                  <a:srgbClr val="EBECEF"/>
                </a:solidFill>
                <a:latin typeface="Epilogue" pitchFamily="34" charset="0"/>
                <a:ea typeface="Epilogue" pitchFamily="34" charset="-122"/>
                <a:cs typeface="Epilogue" pitchFamily="34" charset="-120"/>
              </a:rPr>
              <a:t> with zero net reduction. WCM: 882.4 ft | FIRO: 900.4 ft peak elevation.</a:t>
            </a:r>
            <a:endParaRPr lang="en-US" sz="10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TotalTime>
  <Words>1351</Words>
  <Application>Microsoft Macintosh PowerPoint</Application>
  <PresentationFormat>On-screen Show (16:9)</PresentationFormat>
  <Paragraphs>155</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Epilogue</vt:lpstr>
      <vt:lpstr>Fraunces Light</vt:lpstr>
      <vt:lpstr>Fraunces Medium</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lastModifiedBy>Evan</cp:lastModifiedBy>
  <cp:revision>2</cp:revision>
  <dcterms:created xsi:type="dcterms:W3CDTF">2026-05-05T14:37:35Z</dcterms:created>
  <dcterms:modified xsi:type="dcterms:W3CDTF">2026-05-05T14:43:45Z</dcterms:modified>
</cp:coreProperties>
</file>