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embeddedFontLst>
    <p:embeddedFont>
      <p:font typeface="Roboto Slab"/>
      <p:regular r:id="rId23"/>
    </p:embeddedFont>
    <p:embeddedFont>
      <p:font typeface="Roboto Slab"/>
      <p:regular r:id="rId24"/>
    </p:embeddedFont>
    <p:embeddedFont>
      <p:font typeface="Roboto"/>
      <p:regular r:id="rId25"/>
    </p:embeddedFont>
    <p:embeddedFont>
      <p:font typeface="Roboto"/>
      <p:regular r:id="rId26"/>
    </p:embeddedFont>
    <p:embeddedFont>
      <p:font typeface="Roboto"/>
      <p:regular r:id="rId27"/>
    </p:embeddedFont>
    <p:embeddedFont>
      <p:font typeface="Roboto"/>
      <p:regular r:id="rId28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23" Type="http://schemas.openxmlformats.org/officeDocument/2006/relationships/font" Target="fonts/font1.fntdata"/><Relationship Id="rId24" Type="http://schemas.openxmlformats.org/officeDocument/2006/relationships/font" Target="fonts/font2.fntdata"/><Relationship Id="rId25" Type="http://schemas.openxmlformats.org/officeDocument/2006/relationships/font" Target="fonts/font3.fntdata"/><Relationship Id="rId26" Type="http://schemas.openxmlformats.org/officeDocument/2006/relationships/font" Target="fonts/font4.fntdata"/><Relationship Id="rId27" Type="http://schemas.openxmlformats.org/officeDocument/2006/relationships/font" Target="fonts/font5.fntdata"/><Relationship Id="rId28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1B2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2733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2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4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5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svg"/><Relationship Id="rId3" Type="http://schemas.openxmlformats.org/officeDocument/2006/relationships/image" Target="../media/image-15-3.png"/><Relationship Id="rId4" Type="http://schemas.openxmlformats.org/officeDocument/2006/relationships/image" Target="../media/image-15-4.svg"/><Relationship Id="rId5" Type="http://schemas.openxmlformats.org/officeDocument/2006/relationships/image" Target="../media/image-15-5.png"/><Relationship Id="rId6" Type="http://schemas.openxmlformats.org/officeDocument/2006/relationships/image" Target="../media/image-15-6.svg"/><Relationship Id="rId7" Type="http://schemas.openxmlformats.org/officeDocument/2006/relationships/image" Target="../media/image-15-7.png"/><Relationship Id="rId8" Type="http://schemas.openxmlformats.org/officeDocument/2006/relationships/image" Target="../media/image-15-8.svg"/><Relationship Id="rId9" Type="http://schemas.openxmlformats.org/officeDocument/2006/relationships/slideLayout" Target="../slideLayouts/slideLayout16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7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4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5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8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9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0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1655862"/>
            <a:ext cx="8151763" cy="8859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Modernizing Water Resource Management: FIRO at Lake Oroville</a:t>
            </a:r>
            <a:endParaRPr lang="en-US" sz="2750" dirty="0"/>
          </a:p>
        </p:txBody>
      </p:sp>
      <p:sp>
        <p:nvSpPr>
          <p:cNvPr id="3" name="Text 1"/>
          <p:cNvSpPr/>
          <p:nvPr/>
        </p:nvSpPr>
        <p:spPr>
          <a:xfrm>
            <a:off x="496119" y="2825353"/>
            <a:ext cx="815176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Evan Spanner | WR 440 Capstone Project | Colorado State University | Spring 2026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96119" y="3211637"/>
            <a:ext cx="2631579" cy="275927"/>
          </a:xfrm>
          <a:prstGeom prst="roundRect">
            <a:avLst>
              <a:gd name="adj" fmla="val 6165"/>
            </a:avLst>
          </a:prstGeom>
          <a:noFill/>
          <a:ln w="4763">
            <a:solidFill>
              <a:srgbClr val="66A8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936" y="3258889"/>
            <a:ext cx="2451943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66A8E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FORECAST-INFORMED RESERVOIR OPERATIONS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3198540" y="3211637"/>
            <a:ext cx="1352029" cy="275927"/>
          </a:xfrm>
          <a:prstGeom prst="roundRect">
            <a:avLst>
              <a:gd name="adj" fmla="val 6165"/>
            </a:avLst>
          </a:prstGeom>
          <a:noFill/>
          <a:ln w="4763">
            <a:solidFill>
              <a:srgbClr val="66A8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88357" y="3258889"/>
            <a:ext cx="1172394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66A8E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CLIMATE ADAPTATION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4621411" y="3211637"/>
            <a:ext cx="1622524" cy="275927"/>
          </a:xfrm>
          <a:prstGeom prst="roundRect">
            <a:avLst>
              <a:gd name="adj" fmla="val 6165"/>
            </a:avLst>
          </a:prstGeom>
          <a:noFill/>
          <a:ln w="4763">
            <a:solidFill>
              <a:srgbClr val="66A8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11229" y="3258889"/>
            <a:ext cx="1442889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66A8E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CALIFORNIA WATER POLICY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640928"/>
            <a:ext cx="917897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683419"/>
            <a:ext cx="747787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CASE STUDY 2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964034"/>
            <a:ext cx="6479009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January 1997 — Most Severe on Record</a:t>
            </a:r>
            <a:endParaRPr lang="en-US" sz="2750" dirty="0"/>
          </a:p>
        </p:txBody>
      </p:sp>
      <p:sp>
        <p:nvSpPr>
          <p:cNvPr id="5" name="Text 3"/>
          <p:cNvSpPr/>
          <p:nvPr/>
        </p:nvSpPr>
        <p:spPr>
          <a:xfrm>
            <a:off x="496119" y="1747168"/>
            <a:ext cx="432777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[Figure 4 — 1997 Event Hydrograph with AR Overlay]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96119" y="2133451"/>
            <a:ext cx="4327773" cy="1056010"/>
          </a:xfrm>
          <a:prstGeom prst="roundRect">
            <a:avLst>
              <a:gd name="adj" fmla="val 2014"/>
            </a:avLst>
          </a:prstGeom>
          <a:solidFill>
            <a:srgbClr val="02234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877" y="2348508"/>
            <a:ext cx="177180" cy="141759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56816" y="2310631"/>
            <a:ext cx="3725317" cy="680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Insert Fig 4 here: Hydrograph comparing WCM vs. FIRO outflows during Jan 1997 event (317,234 CFS full natural flow).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5174531" y="1779091"/>
            <a:ext cx="1668140" cy="1321817"/>
          </a:xfrm>
          <a:prstGeom prst="roundRect">
            <a:avLst>
              <a:gd name="adj" fmla="val 1609"/>
            </a:avLst>
          </a:prstGeom>
          <a:solidFill>
            <a:srgbClr val="3F4652"/>
          </a:solidFill>
          <a:ln/>
        </p:spPr>
      </p:sp>
      <p:sp>
        <p:nvSpPr>
          <p:cNvPr id="10" name="Text 7"/>
          <p:cNvSpPr/>
          <p:nvPr/>
        </p:nvSpPr>
        <p:spPr>
          <a:xfrm>
            <a:off x="5316289" y="1920850"/>
            <a:ext cx="1384622" cy="44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Full Natural Flow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5316289" y="2505521"/>
            <a:ext cx="1384622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317,234 CFS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— record inflow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6984429" y="1779091"/>
            <a:ext cx="1668140" cy="1321817"/>
          </a:xfrm>
          <a:prstGeom prst="roundRect">
            <a:avLst>
              <a:gd name="adj" fmla="val 1609"/>
            </a:avLst>
          </a:prstGeom>
          <a:solidFill>
            <a:srgbClr val="3F4652"/>
          </a:solidFill>
          <a:ln/>
        </p:spPr>
      </p:sp>
      <p:sp>
        <p:nvSpPr>
          <p:cNvPr id="13" name="Text 10"/>
          <p:cNvSpPr/>
          <p:nvPr/>
        </p:nvSpPr>
        <p:spPr>
          <a:xfrm>
            <a:off x="7126188" y="1920850"/>
            <a:ext cx="1384622" cy="44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WCM Peak Release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7126188" y="2505521"/>
            <a:ext cx="1384622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150,000 CFS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— full design discharge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5174531" y="3242667"/>
            <a:ext cx="3478039" cy="1100361"/>
          </a:xfrm>
          <a:prstGeom prst="roundRect">
            <a:avLst>
              <a:gd name="adj" fmla="val 1933"/>
            </a:avLst>
          </a:prstGeom>
          <a:solidFill>
            <a:srgbClr val="3F4652"/>
          </a:solidFill>
          <a:ln/>
        </p:spPr>
      </p:sp>
      <p:sp>
        <p:nvSpPr>
          <p:cNvPr id="16" name="Text 13"/>
          <p:cNvSpPr/>
          <p:nvPr/>
        </p:nvSpPr>
        <p:spPr>
          <a:xfrm>
            <a:off x="5316289" y="3384426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FIRO Peak Release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5316289" y="3747641"/>
            <a:ext cx="3194521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124,582 CFS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— 16.9% reduction, stayed within channel capacity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639217"/>
            <a:ext cx="917897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681707"/>
            <a:ext cx="747787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CASE STUDY 3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962323"/>
            <a:ext cx="6021363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February 2017 — The Boundary Case</a:t>
            </a:r>
            <a:endParaRPr lang="en-US" sz="2750" dirty="0"/>
          </a:p>
        </p:txBody>
      </p:sp>
      <p:sp>
        <p:nvSpPr>
          <p:cNvPr id="5" name="Text 3"/>
          <p:cNvSpPr/>
          <p:nvPr/>
        </p:nvSpPr>
        <p:spPr>
          <a:xfrm>
            <a:off x="496119" y="1745456"/>
            <a:ext cx="432777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[Figure 5 — 2017 Event Hydrograph with AR Overlay]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96119" y="2131740"/>
            <a:ext cx="4327773" cy="1056010"/>
          </a:xfrm>
          <a:prstGeom prst="roundRect">
            <a:avLst>
              <a:gd name="adj" fmla="val 2014"/>
            </a:avLst>
          </a:prstGeom>
          <a:solidFill>
            <a:srgbClr val="02234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877" y="2346796"/>
            <a:ext cx="177180" cy="141759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56816" y="2308920"/>
            <a:ext cx="3725317" cy="680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Insert Fig 5 here: Hydrograph for Feb 2017 showing dual-pulse storm pattern and 100,000 CFS peak for both scenarios.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174531" y="1759669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Key Findings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5174531" y="2122884"/>
            <a:ext cx="3478039" cy="1233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Spillway failure — </a:t>
            </a:r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188,000 evacuated</a:t>
            </a:r>
            <a:endParaRPr lang="en-US" sz="1100" dirty="0"/>
          </a:p>
          <a:p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Both scenarios peaked at </a:t>
            </a:r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100,000 CFS</a:t>
            </a:r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— zero net reduction</a:t>
            </a:r>
            <a:endParaRPr lang="en-US" sz="1100" dirty="0"/>
          </a:p>
          <a:p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Two storm pulses separated by one week limited forecast advantage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5174531" y="3515544"/>
            <a:ext cx="3478039" cy="829196"/>
          </a:xfrm>
          <a:prstGeom prst="roundRect">
            <a:avLst>
              <a:gd name="adj" fmla="val 2565"/>
            </a:avLst>
          </a:prstGeom>
          <a:solidFill>
            <a:srgbClr val="4B3F02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6289" y="3730600"/>
            <a:ext cx="177180" cy="141759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635228" y="3692723"/>
            <a:ext cx="287558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Boundary case for a 5-day forecast rule — FIRO cannot overcome all storm patterns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502890"/>
            <a:ext cx="1675507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545381"/>
            <a:ext cx="1505396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PERIOD-OF-RECORD RESULTS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825996"/>
            <a:ext cx="5645423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56-Year Performance Comparison</a:t>
            </a:r>
            <a:endParaRPr lang="en-US" sz="2750" dirty="0"/>
          </a:p>
        </p:txBody>
      </p:sp>
      <p:sp>
        <p:nvSpPr>
          <p:cNvPr id="5" name="Text 3"/>
          <p:cNvSpPr/>
          <p:nvPr/>
        </p:nvSpPr>
        <p:spPr>
          <a:xfrm>
            <a:off x="496119" y="1481584"/>
            <a:ext cx="815176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[Figure 6 — Annual Peak Release Comparison]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96119" y="1867867"/>
            <a:ext cx="8151763" cy="602382"/>
          </a:xfrm>
          <a:prstGeom prst="roundRect">
            <a:avLst>
              <a:gd name="adj" fmla="val 3530"/>
            </a:avLst>
          </a:prstGeom>
          <a:solidFill>
            <a:srgbClr val="02234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877" y="2082924"/>
            <a:ext cx="177180" cy="141759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56816" y="2045047"/>
            <a:ext cx="7549307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Insert Fig 6 here: Annual peak release scatter/bar chart comparing WCM vs. FIRO across all 56 water years.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96119" y="2700561"/>
            <a:ext cx="3987254" cy="4677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650"/>
              </a:lnSpc>
              <a:buNone/>
            </a:pPr>
            <a:r>
              <a:rPr lang="en-US" sz="36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83%</a:t>
            </a:r>
            <a:endParaRPr lang="en-US" sz="3650" dirty="0"/>
          </a:p>
        </p:txBody>
      </p:sp>
      <p:sp>
        <p:nvSpPr>
          <p:cNvPr id="10" name="Text 7"/>
          <p:cNvSpPr/>
          <p:nvPr/>
        </p:nvSpPr>
        <p:spPr>
          <a:xfrm>
            <a:off x="1257895" y="3345433"/>
            <a:ext cx="2463626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Reduction in Days ≥ 150K CFS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496119" y="3651945"/>
            <a:ext cx="3987254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WCM: 6 days → FIRO: 1 day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4660553" y="2700561"/>
            <a:ext cx="3987329" cy="4677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650"/>
              </a:lnSpc>
              <a:buNone/>
            </a:pPr>
            <a:r>
              <a:rPr lang="en-US" sz="36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57%</a:t>
            </a:r>
            <a:endParaRPr lang="en-US" sz="3650" dirty="0"/>
          </a:p>
        </p:txBody>
      </p:sp>
      <p:sp>
        <p:nvSpPr>
          <p:cNvPr id="13" name="Text 10"/>
          <p:cNvSpPr/>
          <p:nvPr/>
        </p:nvSpPr>
        <p:spPr>
          <a:xfrm>
            <a:off x="5436394" y="3345433"/>
            <a:ext cx="243557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Fewer Years ≥ 100K CFS Peak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4660553" y="3651945"/>
            <a:ext cx="3987329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WCM: 7 years → FIRO: 3 years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96119" y="4038228"/>
            <a:ext cx="8151763" cy="602382"/>
          </a:xfrm>
          <a:prstGeom prst="roundRect">
            <a:avLst>
              <a:gd name="adj" fmla="val 3530"/>
            </a:avLst>
          </a:prstGeom>
          <a:solidFill>
            <a:srgbClr val="183A13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877" y="4253285"/>
            <a:ext cx="177180" cy="141759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956816" y="4215408"/>
            <a:ext cx="7549307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56-yr record peak: </a:t>
            </a:r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274,267 CFS (WCM)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vs </a:t>
            </a:r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150,000 CFS (FIRO)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478929"/>
            <a:ext cx="1309390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521419"/>
            <a:ext cx="1139279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RELEASE VARIABILITY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802035"/>
            <a:ext cx="6133505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Smoother, More Predictable Releases</a:t>
            </a:r>
            <a:endParaRPr lang="en-US" sz="2750" dirty="0"/>
          </a:p>
        </p:txBody>
      </p:sp>
      <p:sp>
        <p:nvSpPr>
          <p:cNvPr id="5" name="Text 3"/>
          <p:cNvSpPr/>
          <p:nvPr/>
        </p:nvSpPr>
        <p:spPr>
          <a:xfrm>
            <a:off x="496119" y="1457623"/>
            <a:ext cx="815176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[Figure 7 — Release Variability Comparison]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96119" y="1843906"/>
            <a:ext cx="8151763" cy="602382"/>
          </a:xfrm>
          <a:prstGeom prst="roundRect">
            <a:avLst>
              <a:gd name="adj" fmla="val 3530"/>
            </a:avLst>
          </a:prstGeom>
          <a:solidFill>
            <a:srgbClr val="02234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877" y="2058963"/>
            <a:ext cx="177180" cy="141759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56816" y="2021086"/>
            <a:ext cx="7549307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Insert Fig 7 here: Time series or box plots showing winter release variability for WCM vs. FIRO.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96119" y="2658889"/>
            <a:ext cx="1932831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Winter Release Std Dev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496119" y="3163788"/>
            <a:ext cx="7722468" cy="177180"/>
          </a:xfrm>
          <a:prstGeom prst="roundRect">
            <a:avLst>
              <a:gd name="adj" fmla="val 12002"/>
            </a:avLst>
          </a:prstGeom>
          <a:solidFill>
            <a:srgbClr val="3F4652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119" y="3163788"/>
            <a:ext cx="2007840" cy="1771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8324850" y="3163788"/>
            <a:ext cx="323031" cy="1771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26%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496119" y="3518074"/>
            <a:ext cx="1783854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Variability Reduction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496119" y="3824585"/>
            <a:ext cx="815176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11,482 CFS (WCM) → 8,463 CFS (FIRO)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496119" y="4210869"/>
            <a:ext cx="815176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WCM produces </a:t>
            </a:r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abrupt step changes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at inflow thresholds. FIRO produces </a:t>
            </a:r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smoother, graduated releases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— benefiting irrigation planning and groundwater recharge.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618976"/>
            <a:ext cx="1369740" cy="231651"/>
          </a:xfrm>
          <a:prstGeom prst="roundRect">
            <a:avLst>
              <a:gd name="adj" fmla="val 6609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72616" y="657225"/>
            <a:ext cx="1216744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FLOOD POOL UTILIZATION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96119" y="896541"/>
            <a:ext cx="5609481" cy="3987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00"/>
              </a:lnSpc>
              <a:buNone/>
            </a:pPr>
            <a:r>
              <a:rPr lang="en-US" sz="250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Dynamic vs. Static Pool Management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496119" y="1570732"/>
            <a:ext cx="4343400" cy="1939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[Figure 8 — Pool Elevation Trajectory]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96119" y="1893838"/>
            <a:ext cx="4343400" cy="895499"/>
          </a:xfrm>
          <a:prstGeom prst="roundRect">
            <a:avLst>
              <a:gd name="adj" fmla="val 2137"/>
            </a:avLst>
          </a:prstGeom>
          <a:solidFill>
            <a:srgbClr val="02234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3664" y="2079724"/>
            <a:ext cx="159469" cy="12754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0679" y="2040508"/>
            <a:ext cx="3801294" cy="5817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Insert Fig 8 here: Reservoir elevation trace comparing WCM fixed target (848.5 ft) vs. FIRO dynamic drawdown during case study events.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5155481" y="1596628"/>
            <a:ext cx="3497089" cy="791691"/>
          </a:xfrm>
          <a:prstGeom prst="roundRect">
            <a:avLst>
              <a:gd name="adj" fmla="val 8662"/>
            </a:avLst>
          </a:prstGeom>
          <a:solidFill>
            <a:srgbClr val="202733"/>
          </a:solidFill>
          <a:ln w="14288">
            <a:solidFill>
              <a:srgbClr val="585F6B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1193" y="1596628"/>
            <a:ext cx="57150" cy="791691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340176" y="1738461"/>
            <a:ext cx="1594842" cy="199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2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WCM Target</a:t>
            </a:r>
            <a:endParaRPr lang="en-US" sz="1250" dirty="0"/>
          </a:p>
        </p:txBody>
      </p:sp>
      <p:sp>
        <p:nvSpPr>
          <p:cNvPr id="12" name="Text 8"/>
          <p:cNvSpPr/>
          <p:nvPr/>
        </p:nvSpPr>
        <p:spPr>
          <a:xfrm>
            <a:off x="5340176" y="2052563"/>
            <a:ext cx="3170560" cy="1939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Constant </a:t>
            </a:r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848.5 ft</a:t>
            </a:r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regardless of forecast conditions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5155481" y="2503140"/>
            <a:ext cx="3497089" cy="791691"/>
          </a:xfrm>
          <a:prstGeom prst="roundRect">
            <a:avLst>
              <a:gd name="adj" fmla="val 8662"/>
            </a:avLst>
          </a:prstGeom>
          <a:solidFill>
            <a:srgbClr val="202733"/>
          </a:solidFill>
          <a:ln w="14288">
            <a:solidFill>
              <a:srgbClr val="585F6B"/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1193" y="2503140"/>
            <a:ext cx="57150" cy="791691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340176" y="2644973"/>
            <a:ext cx="1594842" cy="199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2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FIRO Target</a:t>
            </a:r>
            <a:endParaRPr lang="en-US" sz="1250" dirty="0"/>
          </a:p>
        </p:txBody>
      </p:sp>
      <p:sp>
        <p:nvSpPr>
          <p:cNvPr id="16" name="Text 11"/>
          <p:cNvSpPr/>
          <p:nvPr/>
        </p:nvSpPr>
        <p:spPr>
          <a:xfrm>
            <a:off x="5340176" y="2959075"/>
            <a:ext cx="3170560" cy="1939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Dynamic — down to </a:t>
            </a:r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835.0 ft</a:t>
            </a:r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under extreme forecasts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5155481" y="3409652"/>
            <a:ext cx="3497089" cy="985614"/>
          </a:xfrm>
          <a:prstGeom prst="roundRect">
            <a:avLst>
              <a:gd name="adj" fmla="val 6958"/>
            </a:avLst>
          </a:prstGeom>
          <a:solidFill>
            <a:srgbClr val="202733"/>
          </a:solidFill>
          <a:ln w="14288">
            <a:solidFill>
              <a:srgbClr val="585F6B"/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1193" y="3409652"/>
            <a:ext cx="57150" cy="985614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340176" y="3551486"/>
            <a:ext cx="1594842" cy="199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2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FIRO Peak Elevation</a:t>
            </a:r>
            <a:endParaRPr lang="en-US" sz="1250" dirty="0"/>
          </a:p>
        </p:txBody>
      </p:sp>
      <p:sp>
        <p:nvSpPr>
          <p:cNvPr id="20" name="Text 14"/>
          <p:cNvSpPr/>
          <p:nvPr/>
        </p:nvSpPr>
        <p:spPr>
          <a:xfrm>
            <a:off x="5340176" y="3865587"/>
            <a:ext cx="3170560" cy="3878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900.4 ft</a:t>
            </a:r>
            <a:pPr algn="l" indent="0" marL="0">
              <a:lnSpc>
                <a:spcPts val="1500"/>
              </a:lnSpc>
              <a:buNone/>
            </a:pPr>
            <a:r>
              <a:rPr lang="en-US" sz="10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across all three case studies — within 1 ft of emergency spillway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648965"/>
            <a:ext cx="906735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691455"/>
            <a:ext cx="736625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KEY FINDINGS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972071"/>
            <a:ext cx="3544119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What the Data Show</a:t>
            </a:r>
            <a:endParaRPr lang="en-US" sz="275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96119" y="1627659"/>
            <a:ext cx="354360" cy="3543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96119" y="2159198"/>
            <a:ext cx="2240310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Consistent Peak Reduction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496119" y="2465710"/>
            <a:ext cx="3987254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FIRO reduced peak outflows across all events and the full 56-year record</a:t>
            </a:r>
            <a:endParaRPr lang="en-US" sz="11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60553" y="1627659"/>
            <a:ext cx="354360" cy="3543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4660553" y="2159198"/>
            <a:ext cx="2379166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Pre-Event Drawdown Works</a:t>
            </a:r>
            <a:endParaRPr lang="en-US" sz="1350" dirty="0"/>
          </a:p>
        </p:txBody>
      </p:sp>
      <p:sp>
        <p:nvSpPr>
          <p:cNvPr id="10" name="Text 6"/>
          <p:cNvSpPr/>
          <p:nvPr/>
        </p:nvSpPr>
        <p:spPr>
          <a:xfrm>
            <a:off x="4660553" y="2465710"/>
            <a:ext cx="3987329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Creating storage before the storm is the primary performance mechanism</a:t>
            </a:r>
            <a:endParaRPr lang="en-US" sz="11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6119" y="3202856"/>
            <a:ext cx="354360" cy="3543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96119" y="3734395"/>
            <a:ext cx="209081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Safer Downstream Flows</a:t>
            </a:r>
            <a:endParaRPr lang="en-US" sz="1350" dirty="0"/>
          </a:p>
        </p:txBody>
      </p:sp>
      <p:sp>
        <p:nvSpPr>
          <p:cNvPr id="13" name="Text 8"/>
          <p:cNvSpPr/>
          <p:nvPr/>
        </p:nvSpPr>
        <p:spPr>
          <a:xfrm>
            <a:off x="496119" y="4040907"/>
            <a:ext cx="3987254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Releases held within channel capacity; winter flows more stable and predictable</a:t>
            </a:r>
            <a:endParaRPr lang="en-US" sz="110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660553" y="3202856"/>
            <a:ext cx="354360" cy="3543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4660553" y="3734395"/>
            <a:ext cx="2785914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Benefits Scale with Forecast Skill</a:t>
            </a:r>
            <a:endParaRPr lang="en-US" sz="1350" dirty="0"/>
          </a:p>
        </p:txBody>
      </p:sp>
      <p:sp>
        <p:nvSpPr>
          <p:cNvPr id="16" name="Text 10"/>
          <p:cNvSpPr/>
          <p:nvPr/>
        </p:nvSpPr>
        <p:spPr>
          <a:xfrm>
            <a:off x="4660553" y="4040907"/>
            <a:ext cx="3987329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As forecast science improves, FIRO performance improves with it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622846"/>
            <a:ext cx="821680" cy="248692"/>
          </a:xfrm>
          <a:prstGeom prst="roundRect">
            <a:avLst>
              <a:gd name="adj" fmla="val 6499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76858" y="663178"/>
            <a:ext cx="660202" cy="1680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CONCLUSION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96119" y="922660"/>
            <a:ext cx="8151763" cy="8417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00"/>
              </a:lnSpc>
              <a:buNone/>
            </a:pPr>
            <a:r>
              <a:rPr lang="en-US" sz="26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Rules Need to Change — The Tools Already Exist</a:t>
            </a:r>
            <a:endParaRPr lang="en-US" sz="2650" dirty="0"/>
          </a:p>
        </p:txBody>
      </p:sp>
      <p:sp>
        <p:nvSpPr>
          <p:cNvPr id="5" name="Text 3"/>
          <p:cNvSpPr/>
          <p:nvPr/>
        </p:nvSpPr>
        <p:spPr>
          <a:xfrm>
            <a:off x="496119" y="2084263"/>
            <a:ext cx="1683469" cy="2103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30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Limitations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96119" y="2422550"/>
            <a:ext cx="3911575" cy="8850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At-site Oroville rules only — full system integration would yield larger benefits</a:t>
            </a:r>
            <a:endParaRPr lang="en-US" sz="105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Perfect foresight sets an </a:t>
            </a:r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05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upper bound</a:t>
            </a:r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; operational ID4A shows comparable results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96119" y="3485108"/>
            <a:ext cx="3911575" cy="10046"/>
          </a:xfrm>
          <a:prstGeom prst="rect">
            <a:avLst/>
          </a:prstGeom>
          <a:solidFill>
            <a:srgbClr val="D6E5EF">
              <a:alpha val="5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496119" y="3672706"/>
            <a:ext cx="1683469" cy="2103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30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What Comes Next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96119" y="4010992"/>
            <a:ext cx="3911575" cy="4648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Oroville WCM update initiated by </a:t>
            </a:r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05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USACE in 2024</a:t>
            </a:r>
            <a:endParaRPr lang="en-US" sz="1050" dirty="0"/>
          </a:p>
          <a:p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Same process applicable to </a:t>
            </a:r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05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~750 USACE dams</a:t>
            </a:r>
            <a:pPr algn="l" marL="342900" indent="-342900">
              <a:lnSpc>
                <a:spcPts val="1650"/>
              </a:lnSpc>
              <a:buSzPct val="100000"/>
              <a:buChar char="•"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nationwide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644033" y="1956346"/>
            <a:ext cx="4105647" cy="2564234"/>
          </a:xfrm>
          <a:prstGeom prst="roundRect">
            <a:avLst>
              <a:gd name="adj" fmla="val 788"/>
            </a:avLst>
          </a:prstGeom>
          <a:solidFill>
            <a:srgbClr val="1A3A5C"/>
          </a:solidFill>
          <a:ln/>
        </p:spPr>
      </p:sp>
      <p:sp>
        <p:nvSpPr>
          <p:cNvPr id="11" name="Text 9"/>
          <p:cNvSpPr/>
          <p:nvPr/>
        </p:nvSpPr>
        <p:spPr>
          <a:xfrm>
            <a:off x="4778648" y="2084263"/>
            <a:ext cx="1683469" cy="2103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30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Core Argument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778648" y="2422550"/>
            <a:ext cx="3836417" cy="8402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Decades-old static rules were designed for a climate that no longer exists. FIRO provides a scientifically grounded, operationally proven framework to close the gap between what we know and how we operate.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778648" y="3406750"/>
            <a:ext cx="3836417" cy="764084"/>
          </a:xfrm>
          <a:prstGeom prst="roundRect">
            <a:avLst>
              <a:gd name="adj" fmla="val 2644"/>
            </a:avLst>
          </a:prstGeom>
          <a:solidFill>
            <a:srgbClr val="183A13"/>
          </a:solidFill>
          <a:ln/>
        </p:spPr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13263" y="3604840"/>
            <a:ext cx="168325" cy="134615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5216203" y="3568303"/>
            <a:ext cx="3264247" cy="4201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science is ready. The policy window is open. Implementation is the next step.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1447130"/>
            <a:ext cx="925488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1489621"/>
            <a:ext cx="755377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PROBLEM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1770236"/>
            <a:ext cx="5775722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Static Rules in a Changing Climate</a:t>
            </a:r>
            <a:endParaRPr lang="en-US" sz="2750" dirty="0"/>
          </a:p>
        </p:txBody>
      </p:sp>
      <p:sp>
        <p:nvSpPr>
          <p:cNvPr id="5" name="Shape 3"/>
          <p:cNvSpPr/>
          <p:nvPr/>
        </p:nvSpPr>
        <p:spPr>
          <a:xfrm>
            <a:off x="496119" y="2425824"/>
            <a:ext cx="2622724" cy="1270471"/>
          </a:xfrm>
          <a:prstGeom prst="roundRect">
            <a:avLst>
              <a:gd name="adj" fmla="val 1674"/>
            </a:avLst>
          </a:prstGeom>
          <a:solidFill>
            <a:srgbClr val="3F4652"/>
          </a:solidFill>
          <a:ln/>
        </p:spPr>
      </p:sp>
      <p:sp>
        <p:nvSpPr>
          <p:cNvPr id="6" name="Text 4"/>
          <p:cNvSpPr/>
          <p:nvPr/>
        </p:nvSpPr>
        <p:spPr>
          <a:xfrm>
            <a:off x="637877" y="2567583"/>
            <a:ext cx="1966243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Outdated Infrastructure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637877" y="2874094"/>
            <a:ext cx="2339206" cy="680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Static rules govern systems facing fundamentally different conditions today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60601" y="2425824"/>
            <a:ext cx="2622724" cy="1270471"/>
          </a:xfrm>
          <a:prstGeom prst="roundRect">
            <a:avLst>
              <a:gd name="adj" fmla="val 1674"/>
            </a:avLst>
          </a:prstGeom>
          <a:solidFill>
            <a:srgbClr val="3F4652"/>
          </a:solidFill>
          <a:ln/>
        </p:spPr>
      </p:sp>
      <p:sp>
        <p:nvSpPr>
          <p:cNvPr id="9" name="Text 7"/>
          <p:cNvSpPr/>
          <p:nvPr/>
        </p:nvSpPr>
        <p:spPr>
          <a:xfrm>
            <a:off x="3402360" y="2567583"/>
            <a:ext cx="1978447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Atmospheric River Risk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3402360" y="2874094"/>
            <a:ext cx="2339206" cy="680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ARs cause </a:t>
            </a:r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over 90%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of flood damages in the western U.S. — and are projected to intensify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025083" y="2425824"/>
            <a:ext cx="2622724" cy="1270471"/>
          </a:xfrm>
          <a:prstGeom prst="roundRect">
            <a:avLst>
              <a:gd name="adj" fmla="val 1674"/>
            </a:avLst>
          </a:prstGeom>
          <a:solidFill>
            <a:srgbClr val="3F4652"/>
          </a:solidFill>
          <a:ln/>
        </p:spPr>
      </p:sp>
      <p:sp>
        <p:nvSpPr>
          <p:cNvPr id="12" name="Text 10"/>
          <p:cNvSpPr/>
          <p:nvPr/>
        </p:nvSpPr>
        <p:spPr>
          <a:xfrm>
            <a:off x="6166842" y="2567583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Science-Practice Gap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6166842" y="2874094"/>
            <a:ext cx="2339206" cy="680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Better tools already exist. The gap between science and operational practice keeps widening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461665"/>
            <a:ext cx="1303065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504155"/>
            <a:ext cx="1132954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RESEARCH QUESTION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784771"/>
            <a:ext cx="7554739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Can Reservoir Rules Keep Pace with Climate?</a:t>
            </a:r>
            <a:endParaRPr lang="en-US" sz="2750" dirty="0"/>
          </a:p>
        </p:txBody>
      </p:sp>
      <p:sp>
        <p:nvSpPr>
          <p:cNvPr id="5" name="Text 3"/>
          <p:cNvSpPr/>
          <p:nvPr/>
        </p:nvSpPr>
        <p:spPr>
          <a:xfrm>
            <a:off x="708720" y="1599828"/>
            <a:ext cx="7939162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"What does effective water resource management look like in an era of increasing climate variability, and how can reservoir operating rules better serve that goal?"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96119" y="1440359"/>
            <a:ext cx="19050" cy="772567"/>
          </a:xfrm>
          <a:prstGeom prst="rect">
            <a:avLst/>
          </a:prstGeom>
          <a:solidFill>
            <a:srgbClr val="66A8EE"/>
          </a:solidFill>
          <a:ln/>
        </p:spPr>
      </p:sp>
      <p:sp>
        <p:nvSpPr>
          <p:cNvPr id="7" name="Text 5"/>
          <p:cNvSpPr/>
          <p:nvPr/>
        </p:nvSpPr>
        <p:spPr>
          <a:xfrm>
            <a:off x="496119" y="2372395"/>
            <a:ext cx="283518" cy="1771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 Slab Light" pitchFamily="34" charset="0"/>
                <a:ea typeface="Roboto Slab Light" pitchFamily="34" charset="-122"/>
                <a:cs typeface="Roboto Slab Light" pitchFamily="34" charset="-120"/>
              </a:rPr>
              <a:t>01</a:t>
            </a:r>
            <a:endParaRPr lang="en-US" sz="11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6119" y="2594297"/>
            <a:ext cx="4004965" cy="1905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96119" y="2703240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Analyze Operations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496119" y="3009751"/>
            <a:ext cx="400496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Existing reservoir inflow and outflow patterns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642842" y="2372395"/>
            <a:ext cx="283518" cy="1771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 Slab Light" pitchFamily="34" charset="0"/>
                <a:ea typeface="Roboto Slab Light" pitchFamily="34" charset="-122"/>
                <a:cs typeface="Roboto Slab Light" pitchFamily="34" charset="-120"/>
              </a:rPr>
              <a:t>02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2842" y="2594297"/>
            <a:ext cx="4005039" cy="1905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642842" y="2703240"/>
            <a:ext cx="2351931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Identify Optimal Thresholds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4642842" y="3009751"/>
            <a:ext cx="4005039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Balance flood control, water supply, and aquifer recharge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496119" y="3484587"/>
            <a:ext cx="283518" cy="1771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 Slab Light" pitchFamily="34" charset="0"/>
                <a:ea typeface="Roboto Slab Light" pitchFamily="34" charset="-122"/>
                <a:cs typeface="Roboto Slab Light" pitchFamily="34" charset="-120"/>
              </a:rPr>
              <a:t>03</a:t>
            </a:r>
            <a:endParaRPr lang="en-US" sz="1100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119" y="3692277"/>
            <a:ext cx="4004965" cy="1905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96119" y="3815432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Compare Scenarios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496119" y="4121944"/>
            <a:ext cx="400496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Downstream discharge — before and after FIRO</a:t>
            </a:r>
            <a:endParaRPr lang="en-US" sz="1100" dirty="0"/>
          </a:p>
        </p:txBody>
      </p:sp>
      <p:sp>
        <p:nvSpPr>
          <p:cNvPr id="19" name="Text 14"/>
          <p:cNvSpPr/>
          <p:nvPr/>
        </p:nvSpPr>
        <p:spPr>
          <a:xfrm>
            <a:off x="4642842" y="3484587"/>
            <a:ext cx="283518" cy="1771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 Slab Light" pitchFamily="34" charset="0"/>
                <a:ea typeface="Roboto Slab Light" pitchFamily="34" charset="-122"/>
                <a:cs typeface="Roboto Slab Light" pitchFamily="34" charset="-120"/>
              </a:rPr>
              <a:t>04</a:t>
            </a:r>
            <a:endParaRPr lang="en-US" sz="1100" dirty="0"/>
          </a:p>
        </p:txBody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2842" y="3692277"/>
            <a:ext cx="4005039" cy="1905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4642842" y="3815432"/>
            <a:ext cx="2236217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Infer Downstream Impacts</a:t>
            </a:r>
            <a:endParaRPr lang="en-US" sz="1350" dirty="0"/>
          </a:p>
        </p:txBody>
      </p:sp>
      <p:sp>
        <p:nvSpPr>
          <p:cNvPr id="22" name="Text 16"/>
          <p:cNvSpPr/>
          <p:nvPr/>
        </p:nvSpPr>
        <p:spPr>
          <a:xfrm>
            <a:off x="4642842" y="4121944"/>
            <a:ext cx="4005039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Effects on downstream users under forecast-informed operations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526554"/>
            <a:ext cx="787301" cy="248692"/>
          </a:xfrm>
          <a:prstGeom prst="roundRect">
            <a:avLst>
              <a:gd name="adj" fmla="val 6499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76858" y="566886"/>
            <a:ext cx="625822" cy="1680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STUDY AREA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96119" y="826368"/>
            <a:ext cx="6985025" cy="4208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300"/>
              </a:lnSpc>
              <a:buNone/>
            </a:pPr>
            <a:r>
              <a:rPr lang="en-US" sz="26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Lake Oroville &amp; the Feather River Watershed</a:t>
            </a:r>
            <a:endParaRPr lang="en-US" sz="2650" dirty="0"/>
          </a:p>
        </p:txBody>
      </p:sp>
      <p:sp>
        <p:nvSpPr>
          <p:cNvPr id="5" name="Text 3"/>
          <p:cNvSpPr/>
          <p:nvPr/>
        </p:nvSpPr>
        <p:spPr>
          <a:xfrm>
            <a:off x="496119" y="1554287"/>
            <a:ext cx="4335587" cy="2100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05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[Figure 1 — Study Area Map]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496119" y="1908274"/>
            <a:ext cx="4335587" cy="974154"/>
          </a:xfrm>
          <a:prstGeom prst="roundRect">
            <a:avLst>
              <a:gd name="adj" fmla="val 2074"/>
            </a:avLst>
          </a:prstGeom>
          <a:solidFill>
            <a:srgbClr val="02234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0734" y="2106364"/>
            <a:ext cx="168325" cy="13461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33673" y="2069827"/>
            <a:ext cx="3763417" cy="630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Insert Fig 1 here: Watershed map showing Lake Oroville, Feather River, and Yuba City / Marysville downstream constraint point.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5165080" y="1583085"/>
            <a:ext cx="1679749" cy="1275829"/>
          </a:xfrm>
          <a:prstGeom prst="roundRect">
            <a:avLst>
              <a:gd name="adj" fmla="val 7167"/>
            </a:avLst>
          </a:prstGeom>
          <a:solidFill>
            <a:srgbClr val="202733"/>
          </a:solidFill>
          <a:ln w="19050">
            <a:solidFill>
              <a:srgbClr val="585F6B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6030" y="1583085"/>
            <a:ext cx="76200" cy="1275829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375895" y="1736750"/>
            <a:ext cx="1315269" cy="2103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30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Lake Oroville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5375895" y="2075036"/>
            <a:ext cx="1315269" cy="630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Largest reservoir in the CA State Water Project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6972746" y="1583085"/>
            <a:ext cx="1679823" cy="1275829"/>
          </a:xfrm>
          <a:prstGeom prst="roundRect">
            <a:avLst>
              <a:gd name="adj" fmla="val 7167"/>
            </a:avLst>
          </a:prstGeom>
          <a:solidFill>
            <a:srgbClr val="202733"/>
          </a:solidFill>
          <a:ln w="19050">
            <a:solidFill>
              <a:srgbClr val="585F6B"/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696" y="1583085"/>
            <a:ext cx="76200" cy="1275829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183562" y="1736750"/>
            <a:ext cx="1315343" cy="2103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30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Oroville Dam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7183562" y="2075036"/>
            <a:ext cx="1315343" cy="4201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Tallest dam in the U.S. — </a:t>
            </a:r>
            <a:pPr algn="l" indent="0" marL="0">
              <a:lnSpc>
                <a:spcPts val="1650"/>
              </a:lnSpc>
              <a:buNone/>
            </a:pPr>
            <a:r>
              <a:rPr lang="en-US" sz="105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770 ft</a:t>
            </a:r>
            <a:endParaRPr lang="en-US" sz="1050" dirty="0"/>
          </a:p>
        </p:txBody>
      </p:sp>
      <p:sp>
        <p:nvSpPr>
          <p:cNvPr id="17" name="Shape 12"/>
          <p:cNvSpPr/>
          <p:nvPr/>
        </p:nvSpPr>
        <p:spPr>
          <a:xfrm>
            <a:off x="5165080" y="2986832"/>
            <a:ext cx="1679749" cy="1486198"/>
          </a:xfrm>
          <a:prstGeom prst="roundRect">
            <a:avLst>
              <a:gd name="adj" fmla="val 6153"/>
            </a:avLst>
          </a:prstGeom>
          <a:solidFill>
            <a:srgbClr val="202733"/>
          </a:solidFill>
          <a:ln w="19050">
            <a:solidFill>
              <a:srgbClr val="585F6B"/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6030" y="2986832"/>
            <a:ext cx="76200" cy="148619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375895" y="3140497"/>
            <a:ext cx="1315269" cy="4207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30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Feather River Watershed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5375895" y="3689152"/>
            <a:ext cx="1315269" cy="4201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05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3,607 sq mi</a:t>
            </a:r>
            <a:pPr algn="l" indent="0" marL="0">
              <a:lnSpc>
                <a:spcPts val="1650"/>
              </a:lnSpc>
              <a:buNone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drainage area</a:t>
            </a:r>
            <a:endParaRPr lang="en-US" sz="1050" dirty="0"/>
          </a:p>
        </p:txBody>
      </p:sp>
      <p:sp>
        <p:nvSpPr>
          <p:cNvPr id="21" name="Shape 15"/>
          <p:cNvSpPr/>
          <p:nvPr/>
        </p:nvSpPr>
        <p:spPr>
          <a:xfrm>
            <a:off x="6972746" y="2986832"/>
            <a:ext cx="1679823" cy="1486198"/>
          </a:xfrm>
          <a:prstGeom prst="roundRect">
            <a:avLst>
              <a:gd name="adj" fmla="val 6153"/>
            </a:avLst>
          </a:prstGeom>
          <a:solidFill>
            <a:srgbClr val="202733"/>
          </a:solidFill>
          <a:ln w="19050">
            <a:solidFill>
              <a:srgbClr val="585F6B"/>
            </a:solidFill>
            <a:prstDash val="solid"/>
          </a:ln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3696" y="2986832"/>
            <a:ext cx="76200" cy="148619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7183562" y="3140497"/>
            <a:ext cx="1315343" cy="4207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30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Downstream Constraint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7183562" y="3689152"/>
            <a:ext cx="1315343" cy="630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05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150,000 CFS</a:t>
            </a:r>
            <a:pPr algn="l" indent="0" marL="0">
              <a:lnSpc>
                <a:spcPts val="1650"/>
              </a:lnSpc>
              <a:buNone/>
            </a:pPr>
            <a:r>
              <a:rPr lang="en-US" sz="10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channel capacity at Yuba City / Marysville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883816"/>
            <a:ext cx="1505694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926306"/>
            <a:ext cx="1335584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HISTORICAL OPERATIONS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1206922"/>
            <a:ext cx="4911030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56 Years of High-Flow Events</a:t>
            </a:r>
            <a:endParaRPr lang="en-US" sz="2750" dirty="0"/>
          </a:p>
        </p:txBody>
      </p:sp>
      <p:sp>
        <p:nvSpPr>
          <p:cNvPr id="5" name="Text 3"/>
          <p:cNvSpPr/>
          <p:nvPr/>
        </p:nvSpPr>
        <p:spPr>
          <a:xfrm>
            <a:off x="496119" y="1862510"/>
            <a:ext cx="815176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[Figure 2 — Event Timeline]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96119" y="2248793"/>
            <a:ext cx="8151763" cy="602382"/>
          </a:xfrm>
          <a:prstGeom prst="roundRect">
            <a:avLst>
              <a:gd name="adj" fmla="val 3530"/>
            </a:avLst>
          </a:prstGeom>
          <a:solidFill>
            <a:srgbClr val="02234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877" y="2463850"/>
            <a:ext cx="177180" cy="141759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56816" y="2425973"/>
            <a:ext cx="7549307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Insert Fig 2 here: Timeline of 44 high-flow events (1970–2026) highlighting 1986, 1997, and 2017 major floods.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96119" y="3081486"/>
            <a:ext cx="2599134" cy="4677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650"/>
              </a:lnSpc>
              <a:buNone/>
            </a:pPr>
            <a:r>
              <a:rPr lang="en-US" sz="36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56</a:t>
            </a:r>
            <a:endParaRPr lang="en-US" sz="3650" dirty="0"/>
          </a:p>
        </p:txBody>
      </p:sp>
      <p:sp>
        <p:nvSpPr>
          <p:cNvPr id="10" name="Text 7"/>
          <p:cNvSpPr/>
          <p:nvPr/>
        </p:nvSpPr>
        <p:spPr>
          <a:xfrm>
            <a:off x="909637" y="3726359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Year Record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496119" y="4032870"/>
            <a:ext cx="2599134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1970 – 2026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272433" y="3081486"/>
            <a:ext cx="2599134" cy="4677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650"/>
              </a:lnSpc>
              <a:buNone/>
            </a:pPr>
            <a:r>
              <a:rPr lang="en-US" sz="36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44</a:t>
            </a:r>
            <a:endParaRPr lang="en-US" sz="3650" dirty="0"/>
          </a:p>
        </p:txBody>
      </p:sp>
      <p:sp>
        <p:nvSpPr>
          <p:cNvPr id="13" name="Text 10"/>
          <p:cNvSpPr/>
          <p:nvPr/>
        </p:nvSpPr>
        <p:spPr>
          <a:xfrm>
            <a:off x="3685952" y="3726359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High-Flow Events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3272433" y="4032870"/>
            <a:ext cx="2599134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Exceeding 15,000 CFS threshold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6048747" y="3081486"/>
            <a:ext cx="2599134" cy="4677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650"/>
              </a:lnSpc>
              <a:buNone/>
            </a:pPr>
            <a:r>
              <a:rPr lang="en-US" sz="36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3</a:t>
            </a:r>
            <a:endParaRPr lang="en-US" sz="3650" dirty="0"/>
          </a:p>
        </p:txBody>
      </p:sp>
      <p:sp>
        <p:nvSpPr>
          <p:cNvPr id="16" name="Text 13"/>
          <p:cNvSpPr/>
          <p:nvPr/>
        </p:nvSpPr>
        <p:spPr>
          <a:xfrm>
            <a:off x="6462266" y="3726359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Major Floods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6048747" y="4032870"/>
            <a:ext cx="2599134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1986 · 1997 · 2017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866031"/>
            <a:ext cx="1030337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908521"/>
            <a:ext cx="860227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CURRENT RULES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1189137"/>
            <a:ext cx="5265390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1970 Water Control Manual</a:t>
            </a:r>
            <a:endParaRPr lang="en-US" sz="2750" dirty="0"/>
          </a:p>
        </p:txBody>
      </p:sp>
      <p:sp>
        <p:nvSpPr>
          <p:cNvPr id="5" name="Shape 3"/>
          <p:cNvSpPr/>
          <p:nvPr/>
        </p:nvSpPr>
        <p:spPr>
          <a:xfrm>
            <a:off x="394022" y="1844725"/>
            <a:ext cx="4107135" cy="2432670"/>
          </a:xfrm>
          <a:prstGeom prst="roundRect">
            <a:avLst>
              <a:gd name="adj" fmla="val 874"/>
            </a:avLst>
          </a:prstGeom>
          <a:solidFill>
            <a:srgbClr val="1A3A5C"/>
          </a:solidFill>
          <a:ln/>
        </p:spPr>
      </p:sp>
      <p:sp>
        <p:nvSpPr>
          <p:cNvPr id="6" name="Text 4"/>
          <p:cNvSpPr/>
          <p:nvPr/>
        </p:nvSpPr>
        <p:spPr>
          <a:xfrm>
            <a:off x="535781" y="1986483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What It Does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535781" y="2349698"/>
            <a:ext cx="3823618" cy="1006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Static guide curve tied to wetness index (WI 3.5 – 11+)</a:t>
            </a:r>
            <a:endParaRPr lang="en-US" sz="1100" dirty="0"/>
          </a:p>
          <a:p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Max flood reservation: </a:t>
            </a:r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750,000 AF</a:t>
            </a:r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at WI = 11 (elev. 848.5 ft)</a:t>
            </a:r>
            <a:endParaRPr lang="en-US" sz="1100" dirty="0"/>
          </a:p>
          <a:p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Release schedule keyed to inflow magnitude only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49701" y="1986483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What It Cannot Do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749701" y="2349698"/>
            <a:ext cx="3902943" cy="7795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Pre-release ahead of incoming storms</a:t>
            </a:r>
            <a:endParaRPr lang="en-US" sz="1100" dirty="0"/>
          </a:p>
          <a:p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Scale response to predicted severity</a:t>
            </a:r>
            <a:endParaRPr lang="en-US" sz="1100" dirty="0"/>
          </a:p>
          <a:p>
            <a:pPr algn="l" marL="342900" indent="-342900">
              <a:lnSpc>
                <a:spcPts val="1750"/>
              </a:lnSpc>
              <a:buSzPct val="100000"/>
              <a:buChar char="•"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Incorporate any forecast information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49701" y="3288729"/>
            <a:ext cx="3902943" cy="829196"/>
          </a:xfrm>
          <a:prstGeom prst="roundRect">
            <a:avLst>
              <a:gd name="adj" fmla="val 2565"/>
            </a:avLst>
          </a:prstGeom>
          <a:solidFill>
            <a:srgbClr val="4B3F02"/>
          </a:solidFill>
          <a:ln/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91460" y="3503786"/>
            <a:ext cx="177180" cy="141759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210398" y="3465909"/>
            <a:ext cx="3300487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Unchanged for 55+ years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— no forecast input by design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476176"/>
            <a:ext cx="945207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518666"/>
            <a:ext cx="775097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SOLUTION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799281"/>
            <a:ext cx="7825680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Forecast-Informed Reservoir Operations (FIRO)</a:t>
            </a:r>
            <a:endParaRPr lang="en-US" sz="2750" dirty="0"/>
          </a:p>
        </p:txBody>
      </p:sp>
      <p:sp>
        <p:nvSpPr>
          <p:cNvPr id="5" name="Text 3"/>
          <p:cNvSpPr/>
          <p:nvPr/>
        </p:nvSpPr>
        <p:spPr>
          <a:xfrm>
            <a:off x="496119" y="1454869"/>
            <a:ext cx="815176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FIRO replaces static rules with forecast-responsive flood pool management — using weather intelligence to make smarter release decisions before storms arrive.</a:t>
            </a:r>
            <a:endParaRPr lang="en-US" sz="11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6119" y="2067967"/>
            <a:ext cx="2717229" cy="56703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37877" y="2776761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Dynamic Flood Pool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637877" y="3083272"/>
            <a:ext cx="2433712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600K AF (1-in-5 yr) → 750K AF (1-in-25 yr) → 925K AF (1-in-100 yr)</a:t>
            </a:r>
            <a:endParaRPr lang="en-US" sz="11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3348" y="2067967"/>
            <a:ext cx="2717229" cy="56703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355107" y="2776761"/>
            <a:ext cx="1936179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Tiered Release Ceilings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3355107" y="3083272"/>
            <a:ext cx="2433712" cy="680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30K → 60K → 100K → 150K CFS scaled by Annual Exceedance Probability</a:t>
            </a:r>
            <a:endParaRPr lang="en-US" sz="11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0578" y="2067967"/>
            <a:ext cx="2717229" cy="567035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072336" y="2776761"/>
            <a:ext cx="1788096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Pre-Event Drawdown</a:t>
            </a:r>
            <a:endParaRPr lang="en-US" sz="1350" dirty="0"/>
          </a:p>
        </p:txBody>
      </p:sp>
      <p:sp>
        <p:nvSpPr>
          <p:cNvPr id="14" name="Text 9"/>
          <p:cNvSpPr/>
          <p:nvPr/>
        </p:nvSpPr>
        <p:spPr>
          <a:xfrm>
            <a:off x="6072336" y="3083272"/>
            <a:ext cx="2433712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Key mechanism — create storage before the storm, not during it</a:t>
            </a:r>
            <a:endParaRPr lang="en-US" sz="1100" dirty="0"/>
          </a:p>
        </p:txBody>
      </p:sp>
      <p:sp>
        <p:nvSpPr>
          <p:cNvPr id="15" name="Shape 10"/>
          <p:cNvSpPr/>
          <p:nvPr/>
        </p:nvSpPr>
        <p:spPr>
          <a:xfrm>
            <a:off x="496119" y="4064943"/>
            <a:ext cx="8151763" cy="602382"/>
          </a:xfrm>
          <a:prstGeom prst="roundRect">
            <a:avLst>
              <a:gd name="adj" fmla="val 3530"/>
            </a:avLst>
          </a:prstGeom>
          <a:solidFill>
            <a:srgbClr val="082545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877" y="4279999"/>
            <a:ext cx="177180" cy="141759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956816" y="4242122"/>
            <a:ext cx="7549307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Precedent: Lake Mendocino FIRO implemented 2020 · Rules source: Yuba-Feather FVA (2025)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564356"/>
            <a:ext cx="702692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606847"/>
            <a:ext cx="532581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METHODS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887462"/>
            <a:ext cx="3887614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Simulation Framework</a:t>
            </a:r>
            <a:endParaRPr lang="en-US" sz="275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6119" y="2297683"/>
            <a:ext cx="3478039" cy="152675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86135" y="3309890"/>
            <a:ext cx="609663" cy="942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700"/>
              </a:lnSpc>
              <a:buNone/>
            </a:pPr>
            <a:r>
              <a:rPr lang="en-US" sz="5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Build Simulator</a:t>
            </a:r>
            <a:endParaRPr lang="en-US" sz="550" dirty="0"/>
          </a:p>
        </p:txBody>
      </p:sp>
      <p:sp>
        <p:nvSpPr>
          <p:cNvPr id="7" name="Text 4"/>
          <p:cNvSpPr/>
          <p:nvPr/>
        </p:nvSpPr>
        <p:spPr>
          <a:xfrm>
            <a:off x="1086135" y="3430902"/>
            <a:ext cx="609663" cy="2261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50"/>
              </a:lnSpc>
              <a:buNone/>
            </a:pPr>
            <a:r>
              <a:rPr lang="en-US" sz="4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Daily mass-balance Python model, 56-year record</a:t>
            </a:r>
            <a:endParaRPr lang="en-US" sz="450" dirty="0"/>
          </a:p>
        </p:txBody>
      </p:sp>
      <p:sp>
        <p:nvSpPr>
          <p:cNvPr id="8" name="Text 5"/>
          <p:cNvSpPr/>
          <p:nvPr/>
        </p:nvSpPr>
        <p:spPr>
          <a:xfrm>
            <a:off x="2797881" y="3286442"/>
            <a:ext cx="609663" cy="942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700"/>
              </a:lnSpc>
              <a:buNone/>
            </a:pPr>
            <a:r>
              <a:rPr lang="en-US" sz="5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Compare Results</a:t>
            </a:r>
            <a:endParaRPr lang="en-US" sz="550" dirty="0"/>
          </a:p>
        </p:txBody>
      </p:sp>
      <p:sp>
        <p:nvSpPr>
          <p:cNvPr id="9" name="Text 6"/>
          <p:cNvSpPr/>
          <p:nvPr/>
        </p:nvSpPr>
        <p:spPr>
          <a:xfrm>
            <a:off x="2797881" y="3407453"/>
            <a:ext cx="609663" cy="2261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50"/>
              </a:lnSpc>
              <a:buNone/>
            </a:pPr>
            <a:r>
              <a:rPr lang="en-US" sz="4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Three case events and full period-of-record analysis</a:t>
            </a:r>
            <a:endParaRPr lang="en-US" sz="450" dirty="0"/>
          </a:p>
        </p:txBody>
      </p:sp>
      <p:sp>
        <p:nvSpPr>
          <p:cNvPr id="10" name="Text 7"/>
          <p:cNvSpPr/>
          <p:nvPr/>
        </p:nvSpPr>
        <p:spPr>
          <a:xfrm>
            <a:off x="1947033" y="2457786"/>
            <a:ext cx="609663" cy="942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700"/>
              </a:lnSpc>
              <a:buNone/>
            </a:pPr>
            <a:r>
              <a:rPr lang="en-US" sz="5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Run Scenarios</a:t>
            </a:r>
            <a:endParaRPr lang="en-US" sz="550" dirty="0"/>
          </a:p>
        </p:txBody>
      </p:sp>
      <p:sp>
        <p:nvSpPr>
          <p:cNvPr id="11" name="Text 8"/>
          <p:cNvSpPr/>
          <p:nvPr/>
        </p:nvSpPr>
        <p:spPr>
          <a:xfrm>
            <a:off x="1947033" y="2578797"/>
            <a:ext cx="609663" cy="2261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50"/>
              </a:lnSpc>
              <a:buNone/>
            </a:pPr>
            <a:r>
              <a:rPr lang="en-US" sz="4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Baseline WCM vs FIRO ID3A with identical inflows</a:t>
            </a:r>
            <a:endParaRPr lang="en-US" sz="450" dirty="0"/>
          </a:p>
        </p:txBody>
      </p:sp>
      <p:sp>
        <p:nvSpPr>
          <p:cNvPr id="12" name="Text 9"/>
          <p:cNvSpPr/>
          <p:nvPr/>
        </p:nvSpPr>
        <p:spPr>
          <a:xfrm>
            <a:off x="4324796" y="1684809"/>
            <a:ext cx="2507010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Two Scenarios — Same Inputs</a:t>
            </a:r>
            <a:endParaRPr lang="en-US" sz="1350" dirty="0"/>
          </a:p>
        </p:txBody>
      </p:sp>
      <p:sp>
        <p:nvSpPr>
          <p:cNvPr id="13" name="Shape 10"/>
          <p:cNvSpPr/>
          <p:nvPr/>
        </p:nvSpPr>
        <p:spPr>
          <a:xfrm>
            <a:off x="4324796" y="2065734"/>
            <a:ext cx="2092970" cy="1365275"/>
          </a:xfrm>
          <a:prstGeom prst="roundRect">
            <a:avLst>
              <a:gd name="adj" fmla="val 1558"/>
            </a:avLst>
          </a:prstGeom>
          <a:solidFill>
            <a:srgbClr val="202733"/>
          </a:solidFill>
          <a:ln w="19050">
            <a:solidFill>
              <a:srgbClr val="585F6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485605" y="2226543"/>
            <a:ext cx="177135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Baseline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4485605" y="2589758"/>
            <a:ext cx="1771352" cy="680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1970 WCM rules applied mechanically across full record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6559525" y="2065734"/>
            <a:ext cx="2093044" cy="1365275"/>
          </a:xfrm>
          <a:prstGeom prst="roundRect">
            <a:avLst>
              <a:gd name="adj" fmla="val 1558"/>
            </a:avLst>
          </a:prstGeom>
          <a:solidFill>
            <a:srgbClr val="202733"/>
          </a:solidFill>
          <a:ln w="19050">
            <a:solidFill>
              <a:srgbClr val="585F6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720334" y="2226543"/>
            <a:ext cx="1771427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FIRO Alternative</a:t>
            </a:r>
            <a:endParaRPr lang="en-US" sz="1350" dirty="0"/>
          </a:p>
        </p:txBody>
      </p:sp>
      <p:sp>
        <p:nvSpPr>
          <p:cNvPr id="18" name="Text 15"/>
          <p:cNvSpPr/>
          <p:nvPr/>
        </p:nvSpPr>
        <p:spPr>
          <a:xfrm>
            <a:off x="6720334" y="2589758"/>
            <a:ext cx="1771427" cy="680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ID3A prescriptive rules from the Yuba-Feather FVA (2025)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4324796" y="3590479"/>
            <a:ext cx="4327773" cy="829196"/>
          </a:xfrm>
          <a:prstGeom prst="roundRect">
            <a:avLst>
              <a:gd name="adj" fmla="val 2565"/>
            </a:avLst>
          </a:prstGeom>
          <a:solidFill>
            <a:srgbClr val="022349"/>
          </a:solidFill>
          <a:ln/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6555" y="3805535"/>
            <a:ext cx="177180" cy="141759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4785494" y="3767658"/>
            <a:ext cx="3725317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Perfect-foresight forecast used — represents </a:t>
            </a:r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upper bound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on FIRO performance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754335"/>
            <a:ext cx="917897" cy="266402"/>
          </a:xfrm>
          <a:prstGeom prst="roundRect">
            <a:avLst>
              <a:gd name="adj" fmla="val 6386"/>
            </a:avLst>
          </a:prstGeom>
          <a:solidFill>
            <a:srgbClr val="082545"/>
          </a:solidFill>
          <a:ln/>
        </p:spPr>
      </p:sp>
      <p:sp>
        <p:nvSpPr>
          <p:cNvPr id="3" name="Text 1"/>
          <p:cNvSpPr/>
          <p:nvPr/>
        </p:nvSpPr>
        <p:spPr>
          <a:xfrm>
            <a:off x="581174" y="796826"/>
            <a:ext cx="747787" cy="1814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5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CASE STUDY 1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96119" y="1077441"/>
            <a:ext cx="3544119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450"/>
              </a:lnSpc>
              <a:buNone/>
            </a:pPr>
            <a:r>
              <a:rPr lang="en-US" sz="2750" dirty="0">
                <a:solidFill>
                  <a:srgbClr val="76B9F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February 1986</a:t>
            </a:r>
            <a:endParaRPr lang="en-US" sz="2750" dirty="0"/>
          </a:p>
        </p:txBody>
      </p:sp>
      <p:sp>
        <p:nvSpPr>
          <p:cNvPr id="5" name="Text 3"/>
          <p:cNvSpPr/>
          <p:nvPr/>
        </p:nvSpPr>
        <p:spPr>
          <a:xfrm>
            <a:off x="496119" y="1860575"/>
            <a:ext cx="432777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[Figure 3 — 1986 Event Hydrograph with AR Overlay]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96119" y="2246858"/>
            <a:ext cx="4327773" cy="829196"/>
          </a:xfrm>
          <a:prstGeom prst="roundRect">
            <a:avLst>
              <a:gd name="adj" fmla="val 2565"/>
            </a:avLst>
          </a:prstGeom>
          <a:solidFill>
            <a:srgbClr val="02234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877" y="2461915"/>
            <a:ext cx="177180" cy="141759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56816" y="2424038"/>
            <a:ext cx="3725317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Insert Fig 3 here: Hydrograph comparing WCM vs. FIRO outflows during Feb 1986 atmospheric river event.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5174531" y="1892498"/>
            <a:ext cx="1668140" cy="1321817"/>
          </a:xfrm>
          <a:prstGeom prst="roundRect">
            <a:avLst>
              <a:gd name="adj" fmla="val 1609"/>
            </a:avLst>
          </a:prstGeom>
          <a:solidFill>
            <a:srgbClr val="3F4652"/>
          </a:solidFill>
          <a:ln/>
        </p:spPr>
      </p:sp>
      <p:sp>
        <p:nvSpPr>
          <p:cNvPr id="10" name="Text 7"/>
          <p:cNvSpPr/>
          <p:nvPr/>
        </p:nvSpPr>
        <p:spPr>
          <a:xfrm>
            <a:off x="5316289" y="2034257"/>
            <a:ext cx="1384622" cy="44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WCM Peak Release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5316289" y="2618929"/>
            <a:ext cx="1384622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100,000 CFS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6984429" y="1892498"/>
            <a:ext cx="1668140" cy="1321817"/>
          </a:xfrm>
          <a:prstGeom prst="roundRect">
            <a:avLst>
              <a:gd name="adj" fmla="val 1609"/>
            </a:avLst>
          </a:prstGeom>
          <a:solidFill>
            <a:srgbClr val="3F4652"/>
          </a:solidFill>
          <a:ln/>
        </p:spPr>
      </p:sp>
      <p:sp>
        <p:nvSpPr>
          <p:cNvPr id="13" name="Text 10"/>
          <p:cNvSpPr/>
          <p:nvPr/>
        </p:nvSpPr>
        <p:spPr>
          <a:xfrm>
            <a:off x="7126188" y="2034257"/>
            <a:ext cx="1384622" cy="44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FIRO Peak Release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7126188" y="2618929"/>
            <a:ext cx="1384622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60,000 CFS</a:t>
            </a:r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— </a:t>
            </a:r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40% reduction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5174531" y="3356074"/>
            <a:ext cx="3478039" cy="873547"/>
          </a:xfrm>
          <a:prstGeom prst="roundRect">
            <a:avLst>
              <a:gd name="adj" fmla="val 2434"/>
            </a:avLst>
          </a:prstGeom>
          <a:solidFill>
            <a:srgbClr val="3F4652"/>
          </a:solidFill>
          <a:ln/>
        </p:spPr>
      </p:sp>
      <p:sp>
        <p:nvSpPr>
          <p:cNvPr id="16" name="Text 13"/>
          <p:cNvSpPr/>
          <p:nvPr/>
        </p:nvSpPr>
        <p:spPr>
          <a:xfrm>
            <a:off x="5316289" y="3497833"/>
            <a:ext cx="1772022" cy="221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6E5E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Peak Elevation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5316289" y="3861048"/>
            <a:ext cx="3194521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100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861.4 ft (WCM) vs </a:t>
            </a:r>
            <a:pPr algn="l" indent="0" marL="0">
              <a:lnSpc>
                <a:spcPts val="1750"/>
              </a:lnSpc>
              <a:buNone/>
            </a:pPr>
            <a:r>
              <a:rPr lang="en-US" sz="1100" b="1" dirty="0">
                <a:solidFill>
                  <a:srgbClr val="D6E5E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900.4 ft (FIRO)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2026-05-07T05:04:07Z</dcterms:created>
  <dcterms:modified xsi:type="dcterms:W3CDTF">2026-05-07T05:04:07Z</dcterms:modified>
</cp:coreProperties>
</file>